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5"/>
  </p:notesMasterIdLst>
  <p:sldIdLst>
    <p:sldId id="256" r:id="rId2"/>
    <p:sldId id="260" r:id="rId3"/>
    <p:sldId id="257" r:id="rId4"/>
    <p:sldId id="309" r:id="rId5"/>
    <p:sldId id="310" r:id="rId6"/>
    <p:sldId id="284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271" r:id="rId20"/>
    <p:sldId id="323" r:id="rId21"/>
    <p:sldId id="324" r:id="rId22"/>
    <p:sldId id="325" r:id="rId23"/>
    <p:sldId id="274" r:id="rId24"/>
  </p:sldIdLst>
  <p:sldSz cx="9144000" cy="5143500" type="screen16x9"/>
  <p:notesSz cx="6858000" cy="9144000"/>
  <p:embeddedFontLst>
    <p:embeddedFont>
      <p:font typeface="Fugaz One" panose="020B0604020202020204" charset="0"/>
      <p:regular r:id="rId26"/>
    </p:embeddedFont>
    <p:embeddedFont>
      <p:font typeface="Raleway" pitchFamily="2" charset="0"/>
      <p:regular r:id="rId27"/>
      <p:bold r:id="rId28"/>
      <p:italic r:id="rId29"/>
      <p:boldItalic r:id="rId30"/>
    </p:embeddedFont>
    <p:embeddedFont>
      <p:font typeface="Raleway Medium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6CD806-8002-457B-8646-F50A2AB83A34}">
  <a:tblStyle styleId="{696CD806-8002-457B-8646-F50A2AB83A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363" y="1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5" name="Google Shape;179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eb1fb6a21f_0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eb1fb6a21f_0_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262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eb1fb6a21f_0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eb1fb6a21f_0_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7826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eb1fb6a21f_0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eb1fb6a21f_0_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901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eb1fb6a21f_0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eb1fb6a21f_0_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5591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eb1fb6a21f_0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eb1fb6a21f_0_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5265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eb1fb6a21f_0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eb1fb6a21f_0_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3067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eb1fb6a21f_0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eb1fb6a21f_0_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1628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eb1fb6a21f_0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eb1fb6a21f_0_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7840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eb1fb6a21f_0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eb1fb6a21f_0_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60240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geb1fb6a21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1" name="Google Shape;2121;geb1fb6a21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e4957916e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5" name="Google Shape;1865;ge4957916e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geb1fb6a21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1" name="Google Shape;2121;geb1fb6a21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1400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geb1fb6a21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1" name="Google Shape;2121;geb1fb6a21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33307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geb1fb6a21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1" name="Google Shape;2121;geb1fb6a21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177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gcb0b6fc725_0_4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6" name="Google Shape;2156;gcb0b6fc725_0_4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gcb0b6fc725_0_4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1" name="Google Shape;1801;gcb0b6fc725_0_4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eb1fb6a21f_0_2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8" name="Google Shape;2098;geb1fb6a21f_0_2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450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geb1fb6a21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1" name="Google Shape;2121;geb1fb6a21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210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eb1fb6a21f_0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eb1fb6a21f_0_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eb1fb6a21f_0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eb1fb6a21f_0_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4704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eb1fb6a21f_0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eb1fb6a21f_0_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476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eb1fb6a21f_0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eb1fb6a21f_0_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724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56075" y="1532475"/>
            <a:ext cx="5832000" cy="167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aleway"/>
              <a:buNone/>
              <a:defRPr sz="52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aleway"/>
              <a:buNone/>
              <a:defRPr sz="52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aleway"/>
              <a:buNone/>
              <a:defRPr sz="52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aleway"/>
              <a:buNone/>
              <a:defRPr sz="52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aleway"/>
              <a:buNone/>
              <a:defRPr sz="52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aleway"/>
              <a:buNone/>
              <a:defRPr sz="52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aleway"/>
              <a:buNone/>
              <a:defRPr sz="52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aleway"/>
              <a:buNone/>
              <a:defRPr sz="5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55925" y="3205750"/>
            <a:ext cx="5832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 Medium"/>
              <a:buNone/>
              <a:defRPr sz="18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None/>
              <a:defRPr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None/>
              <a:defRPr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None/>
              <a:defRPr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None/>
              <a:defRPr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None/>
              <a:defRPr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None/>
              <a:defRPr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None/>
              <a:defRPr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None/>
              <a:defRPr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1738023" y="-1596174"/>
            <a:ext cx="12100596" cy="9019225"/>
            <a:chOff x="-1738023" y="-1596174"/>
            <a:chExt cx="12100596" cy="9019225"/>
          </a:xfrm>
        </p:grpSpPr>
        <p:pic>
          <p:nvPicPr>
            <p:cNvPr id="12" name="Google Shape;12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439099">
              <a:off x="-1662928" y="1093458"/>
              <a:ext cx="2592953" cy="1568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8099889">
              <a:off x="173110" y="2339579"/>
              <a:ext cx="895879" cy="5419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 rotWithShape="1">
            <a:blip r:embed="rId3">
              <a:alphaModFix/>
            </a:blip>
            <a:srcRect t="209" b="199"/>
            <a:stretch/>
          </p:blipFill>
          <p:spPr>
            <a:xfrm>
              <a:off x="8139026" y="2530650"/>
              <a:ext cx="1915200" cy="22223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832822" flipH="1">
              <a:off x="747150" y="4165320"/>
              <a:ext cx="2343974" cy="24849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600932" flipH="1">
              <a:off x="4245756" y="3913514"/>
              <a:ext cx="2482562" cy="31181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24771">
              <a:off x="8138254" y="507737"/>
              <a:ext cx="1671016" cy="1010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58300" y="4401950"/>
              <a:ext cx="592727" cy="493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2498744">
              <a:off x="5853794" y="4047376"/>
              <a:ext cx="1075541" cy="627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210760">
              <a:off x="5688936" y="-1056506"/>
              <a:ext cx="3506333" cy="21212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757224" y="4264600"/>
              <a:ext cx="167875" cy="16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" flipH="1">
              <a:off x="1004834" y="-975269"/>
              <a:ext cx="3506335" cy="21212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609874" y="4034875"/>
              <a:ext cx="167875" cy="16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404500" y="31656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492500" y="321101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6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854550" y="304248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911975" y="30531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28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990625" y="28121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867025" y="292324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110475" y="313172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31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762875" y="264547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32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770900" y="271038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731650" y="262424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446300" y="25458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167875" y="2380725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547400" y="2097350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021100" y="19890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830825" y="236023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39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511125" y="22566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40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591025" y="20568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41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572075" y="230341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Google Shape;42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547400" y="233865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43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441300" y="146850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Google Shape;44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397525" y="153248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45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428000" y="1556775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46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657760" y="138917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47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659899" y="4096850"/>
              <a:ext cx="167875" cy="16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3492249">
              <a:off x="7091562" y="4570973"/>
              <a:ext cx="3205122" cy="19391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-910775" y="3635300"/>
              <a:ext cx="1915599" cy="222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50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717490" y="428085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657072" y="43262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52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295022" y="415769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53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225747" y="41683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4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147097" y="39273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286297" y="403845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42847" y="424692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390447" y="376067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378672" y="382559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421672" y="373945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675690" y="366100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932345" y="3495928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552820" y="3212553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100890" y="310420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306897" y="347543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626597" y="33718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546697" y="31720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577497" y="34186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602172" y="345385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708272" y="258370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740197" y="264768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666046" y="2671978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550850" y="100475"/>
              <a:ext cx="592727" cy="493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17785" y="206832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08249" y="594150"/>
              <a:ext cx="167875" cy="16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5700" y="2833925"/>
              <a:ext cx="344626" cy="28703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2" name="Google Shape;1722;p31"/>
          <p:cNvGrpSpPr/>
          <p:nvPr/>
        </p:nvGrpSpPr>
        <p:grpSpPr>
          <a:xfrm>
            <a:off x="-1271800" y="-1975474"/>
            <a:ext cx="13328201" cy="8813426"/>
            <a:chOff x="-1271800" y="-1975474"/>
            <a:chExt cx="13328201" cy="8813426"/>
          </a:xfrm>
        </p:grpSpPr>
        <p:pic>
          <p:nvPicPr>
            <p:cNvPr id="1723" name="Google Shape;1723;p31"/>
            <p:cNvPicPr preferRelativeResize="0"/>
            <p:nvPr/>
          </p:nvPicPr>
          <p:blipFill rotWithShape="1">
            <a:blip r:embed="rId2">
              <a:alphaModFix/>
            </a:blip>
            <a:srcRect t="209" b="199"/>
            <a:stretch/>
          </p:blipFill>
          <p:spPr>
            <a:xfrm>
              <a:off x="8499600" y="3538800"/>
              <a:ext cx="1915200" cy="22223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4" name="Google Shape;1724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7476736" flipH="1">
              <a:off x="-630005" y="3133593"/>
              <a:ext cx="1316028" cy="767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5" name="Google Shape;1725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271800" y="2174400"/>
              <a:ext cx="1915599" cy="222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6" name="Google Shape;1726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-54877" y="723400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7" name="Google Shape;1727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3883317" flipH="1">
              <a:off x="8875278" y="687614"/>
              <a:ext cx="2482562" cy="31181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8" name="Google Shape;1728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372250" flipH="1">
              <a:off x="8496697" y="2796452"/>
              <a:ext cx="737550" cy="4462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9" name="Google Shape;1729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9557997" flipH="1">
              <a:off x="-986591" y="4425591"/>
              <a:ext cx="2900524" cy="175477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30" name="Google Shape;1730;p31"/>
            <p:cNvGrpSpPr/>
            <p:nvPr/>
          </p:nvGrpSpPr>
          <p:grpSpPr>
            <a:xfrm flipH="1">
              <a:off x="8501201" y="2487253"/>
              <a:ext cx="957474" cy="1761138"/>
              <a:chOff x="47350" y="1468500"/>
              <a:chExt cx="957474" cy="1761138"/>
            </a:xfrm>
          </p:grpSpPr>
          <p:pic>
            <p:nvPicPr>
              <p:cNvPr id="1731" name="Google Shape;1731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721994" y="316565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2" name="Google Shape;1732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661575" y="3211013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3" name="Google Shape;1733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299525" y="3042488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4" name="Google Shape;1734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230250" y="305310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5" name="Google Shape;1735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151600" y="281215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6" name="Google Shape;1736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290800" y="2923247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7" name="Google Shape;1737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47350" y="3131722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8" name="Google Shape;1738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394950" y="2645472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9" name="Google Shape;1739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383175" y="2710388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0" name="Google Shape;1740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426175" y="2624247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1" name="Google Shape;1741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680194" y="254580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2" name="Google Shape;1742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936848" y="2380725"/>
                <a:ext cx="67976" cy="67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3" name="Google Shape;1743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557323" y="2097350"/>
                <a:ext cx="67976" cy="67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4" name="Google Shape;1744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105394" y="198900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5" name="Google Shape;1745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311400" y="2360233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6" name="Google Shape;1746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631100" y="225660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7" name="Google Shape;1747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551200" y="205685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8" name="Google Shape;1748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582000" y="2303413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9" name="Google Shape;1749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606675" y="2338650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50" name="Google Shape;1750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712775" y="1468500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51" name="Google Shape;1751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744700" y="1532483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52" name="Google Shape;1752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670550" y="1556775"/>
                <a:ext cx="74150" cy="74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753" name="Google Shape;1753;p31"/>
            <p:cNvGrpSpPr/>
            <p:nvPr/>
          </p:nvGrpSpPr>
          <p:grpSpPr>
            <a:xfrm flipH="1">
              <a:off x="-346027" y="1110500"/>
              <a:ext cx="957474" cy="1761138"/>
              <a:chOff x="8167875" y="1468500"/>
              <a:chExt cx="957474" cy="1761138"/>
            </a:xfrm>
          </p:grpSpPr>
          <p:pic>
            <p:nvPicPr>
              <p:cNvPr id="1754" name="Google Shape;1754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404500" y="316565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55" name="Google Shape;1755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492500" y="3211013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56" name="Google Shape;1756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854550" y="3042488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57" name="Google Shape;1757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911975" y="305310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58" name="Google Shape;1758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990625" y="281215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59" name="Google Shape;1759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867025" y="2923247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0" name="Google Shape;1760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9110475" y="3131722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1" name="Google Shape;1761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762875" y="2645472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2" name="Google Shape;1762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770900" y="2710388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3" name="Google Shape;1763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731650" y="2624247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4" name="Google Shape;1764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446300" y="254580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5" name="Google Shape;1765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167875" y="2380725"/>
                <a:ext cx="67976" cy="67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6" name="Google Shape;1766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547400" y="2097350"/>
                <a:ext cx="67976" cy="67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7" name="Google Shape;1767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9021100" y="198900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8" name="Google Shape;1768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830825" y="2360233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9" name="Google Shape;1769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511125" y="225660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70" name="Google Shape;1770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591025" y="205685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71" name="Google Shape;1771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572075" y="2303413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72" name="Google Shape;1772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547400" y="2338650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73" name="Google Shape;1773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441300" y="1468500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74" name="Google Shape;1774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397525" y="1532483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75" name="Google Shape;1775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428000" y="1556775"/>
                <a:ext cx="74150" cy="74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776" name="Google Shape;1776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2156723" y="4680650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7" name="Google Shape;1777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598674" flipH="1">
              <a:off x="3669285" y="4845166"/>
              <a:ext cx="2900524" cy="1754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8" name="Google Shape;1778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2214208" flipH="1">
              <a:off x="2070070" y="-19290"/>
              <a:ext cx="879305" cy="531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9" name="Google Shape;1779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9900921" flipH="1">
              <a:off x="3089962" y="-38446"/>
              <a:ext cx="648197" cy="3921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0" name="Google Shape;1780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2553553" flipH="1">
              <a:off x="4393160" y="-1225709"/>
              <a:ext cx="2900523" cy="1754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1" name="Google Shape;1781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10399180" flipH="1">
              <a:off x="7656068" y="-650236"/>
              <a:ext cx="2418808" cy="14633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2" name="Google Shape;1782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1321001" y="4935325"/>
              <a:ext cx="432272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3" name="Google Shape;1783;p3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120021" y="372872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4" name="Google Shape;1784;p3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-3504" y="120447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5" name="Google Shape;1785;p3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318596" y="9337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6" name="Google Shape;1786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 flipH="1">
              <a:off x="7674235" y="4680641"/>
              <a:ext cx="2900526" cy="17547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3"/>
          <p:cNvGrpSpPr/>
          <p:nvPr/>
        </p:nvGrpSpPr>
        <p:grpSpPr>
          <a:xfrm>
            <a:off x="-1225296" y="100475"/>
            <a:ext cx="12100596" cy="7312974"/>
            <a:chOff x="-1225296" y="100475"/>
            <a:chExt cx="12100596" cy="7312974"/>
          </a:xfrm>
        </p:grpSpPr>
        <p:pic>
          <p:nvPicPr>
            <p:cNvPr id="78" name="Google Shape;78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910775" y="2532888"/>
              <a:ext cx="1915599" cy="222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3"/>
            <p:cNvPicPr preferRelativeResize="0"/>
            <p:nvPr/>
          </p:nvPicPr>
          <p:blipFill rotWithShape="1">
            <a:blip r:embed="rId3">
              <a:alphaModFix/>
            </a:blip>
            <a:srcRect t="209" b="199"/>
            <a:stretch/>
          </p:blipFill>
          <p:spPr>
            <a:xfrm>
              <a:off x="8129016" y="3639312"/>
              <a:ext cx="1915200" cy="22223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0439099" flipH="1">
              <a:off x="8207252" y="1093458"/>
              <a:ext cx="2592953" cy="1568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8099889" flipH="1">
              <a:off x="8068288" y="2339579"/>
              <a:ext cx="895879" cy="5419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324771" flipH="1">
              <a:off x="-671993" y="507737"/>
              <a:ext cx="1671016" cy="1010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359529" y="4034875"/>
              <a:ext cx="167875" cy="16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86572" y="31656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26153" y="321101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264103" y="304248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194828" y="30531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116178" y="28121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255378" y="292324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11928" y="313172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359528" y="264547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347753" y="271038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390753" y="262424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44772" y="25458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901426" y="2380725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521901" y="2097350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9972" y="19890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275978" y="236023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595678" y="22566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515778" y="20568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546578" y="230341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571253" y="233865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77353" y="146850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709278" y="153248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35127" y="1556775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264101" y="138917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3492249" flipH="1">
              <a:off x="-1159407" y="4570973"/>
              <a:ext cx="3205122" cy="19391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373581" y="428085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61581" y="43262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823631" y="415769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881056" y="41683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959706" y="39273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836106" y="403845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079556" y="424692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731956" y="376067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739981" y="382559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700731" y="373945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15381" y="366100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36956" y="3495928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16481" y="3212553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990181" y="310420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799906" y="347543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80206" y="33718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60106" y="31720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41156" y="34186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16481" y="345385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10381" y="258370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366606" y="264768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397081" y="2671978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 flipH="1">
              <a:off x="7993701" y="100475"/>
              <a:ext cx="592727" cy="493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8204076" y="206832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8461154" y="594150"/>
              <a:ext cx="167875" cy="16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8136951" y="2833925"/>
              <a:ext cx="344626" cy="28703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4" name="Google Shape;134;p3"/>
          <p:cNvSpPr txBox="1">
            <a:spLocks noGrp="1"/>
          </p:cNvSpPr>
          <p:nvPr>
            <p:ph type="title"/>
          </p:nvPr>
        </p:nvSpPr>
        <p:spPr>
          <a:xfrm>
            <a:off x="1867050" y="2003874"/>
            <a:ext cx="5409900" cy="142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 b="1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5" name="Google Shape;135;p3"/>
          <p:cNvSpPr txBox="1">
            <a:spLocks noGrp="1"/>
          </p:cNvSpPr>
          <p:nvPr>
            <p:ph type="title" idx="2" hasCustomPrompt="1"/>
          </p:nvPr>
        </p:nvSpPr>
        <p:spPr>
          <a:xfrm>
            <a:off x="4064400" y="1165888"/>
            <a:ext cx="1015200" cy="7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6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3"/>
          <p:cNvSpPr txBox="1">
            <a:spLocks noGrp="1"/>
          </p:cNvSpPr>
          <p:nvPr>
            <p:ph type="subTitle" idx="1"/>
          </p:nvPr>
        </p:nvSpPr>
        <p:spPr>
          <a:xfrm>
            <a:off x="1867050" y="3428063"/>
            <a:ext cx="5409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 Medium"/>
              <a:buNone/>
              <a:defRPr sz="18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4"/>
          <p:cNvGrpSpPr/>
          <p:nvPr/>
        </p:nvGrpSpPr>
        <p:grpSpPr>
          <a:xfrm>
            <a:off x="-1271800" y="-1021725"/>
            <a:ext cx="11686600" cy="6818641"/>
            <a:chOff x="-1271800" y="-1021725"/>
            <a:chExt cx="11686600" cy="6818641"/>
          </a:xfrm>
        </p:grpSpPr>
        <p:pic>
          <p:nvPicPr>
            <p:cNvPr id="139" name="Google Shape;139;p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1271800" y="3551150"/>
              <a:ext cx="1915599" cy="222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4"/>
            <p:cNvPicPr preferRelativeResize="0"/>
            <p:nvPr/>
          </p:nvPicPr>
          <p:blipFill rotWithShape="1">
            <a:blip r:embed="rId3">
              <a:alphaModFix/>
            </a:blip>
            <a:srcRect t="189" b="189"/>
            <a:stretch/>
          </p:blipFill>
          <p:spPr>
            <a:xfrm>
              <a:off x="8499600" y="2470175"/>
              <a:ext cx="1915200" cy="22223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9899598" flipH="1">
              <a:off x="8482461" y="1320001"/>
              <a:ext cx="781351" cy="472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6057874" flipH="1">
              <a:off x="-1127271" y="835612"/>
              <a:ext cx="2327613" cy="14081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719998" y="-115200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37826" y="3115778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25826" y="316114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87876" y="29926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245301" y="300323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323951" y="276228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200351" y="287337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443801" y="308185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096201" y="259560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04226" y="26605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064976" y="257437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79626" y="2495928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501201" y="2330853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80726" y="2047478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354426" y="1939128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64151" y="23103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44451" y="220673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24351" y="200698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05401" y="225354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80726" y="228877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74626" y="141862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30851" y="14826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61326" y="1506903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28617" y="41844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68198" y="422976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93852" y="406123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163127" y="40718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241777" y="38309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102577" y="394199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346027" y="415047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573" y="366422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10202" y="372913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2798" y="364299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86817" y="35645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43471" y="3399475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63946" y="3116100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287983" y="30077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81977" y="337898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37723" y="32753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57823" y="30756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88623" y="332216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13298" y="335740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19398" y="248725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51323" y="255123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77173" y="2575525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4505223" y="4858525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439876" flipH="1">
              <a:off x="8522674" y="3641051"/>
              <a:ext cx="695173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56296" y="2218200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212871" y="4720050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8609871" y="1836200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0399193" flipH="1">
              <a:off x="3493902" y="-902772"/>
              <a:ext cx="2120075" cy="1282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519944" flipH="1">
              <a:off x="7717770" y="-525461"/>
              <a:ext cx="1714889" cy="10374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64539" flipH="1">
              <a:off x="1948983" y="4635265"/>
              <a:ext cx="1804960" cy="10919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648499" flipH="1">
              <a:off x="7426284" y="4665765"/>
              <a:ext cx="1804960" cy="10919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7" name="Google Shape;197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8" name="Google Shape;198;p4"/>
          <p:cNvSpPr txBox="1">
            <a:spLocks noGrp="1"/>
          </p:cNvSpPr>
          <p:nvPr>
            <p:ph type="body" idx="1"/>
          </p:nvPr>
        </p:nvSpPr>
        <p:spPr>
          <a:xfrm>
            <a:off x="720000" y="1216800"/>
            <a:ext cx="7704000" cy="338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271;p6"/>
          <p:cNvGrpSpPr/>
          <p:nvPr/>
        </p:nvGrpSpPr>
        <p:grpSpPr>
          <a:xfrm>
            <a:off x="-2915904" y="-1975474"/>
            <a:ext cx="13330703" cy="8813426"/>
            <a:chOff x="-2915904" y="-1975474"/>
            <a:chExt cx="13330703" cy="8813426"/>
          </a:xfrm>
        </p:grpSpPr>
        <p:pic>
          <p:nvPicPr>
            <p:cNvPr id="272" name="Google Shape;272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7476736">
              <a:off x="8454474" y="3133593"/>
              <a:ext cx="1316028" cy="767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00200" y="723400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3883317">
              <a:off x="-2217343" y="687614"/>
              <a:ext cx="2482562" cy="31181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372250">
              <a:off x="-93749" y="2796452"/>
              <a:ext cx="737550" cy="4462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" name="Google Shape;276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557997">
              <a:off x="7226565" y="4425591"/>
              <a:ext cx="2900524" cy="1754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-1434263" y="4680641"/>
              <a:ext cx="2900526" cy="1754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" name="Google Shape;278;p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1271800" y="3538850"/>
              <a:ext cx="1915599" cy="222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9" name="Google Shape;279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56465" y="418440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296047" y="422976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Google Shape;281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-66003" y="406124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-135278" y="40718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-213928" y="38309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-74728" y="394200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-318178" y="415047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29422" y="366422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17647" y="372914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Google Shape;288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60647" y="364300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14665" y="356455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571320" y="3399478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191795" y="3116103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-260135" y="300775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-54128" y="337898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Google Shape;294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265572" y="32753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185672" y="30756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216472" y="332216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241147" y="335740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47247" y="248725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Google Shape;299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79172" y="255123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05021" y="2575528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6"/>
            <p:cNvPicPr preferRelativeResize="0"/>
            <p:nvPr/>
          </p:nvPicPr>
          <p:blipFill rotWithShape="1">
            <a:blip r:embed="rId8">
              <a:alphaModFix/>
            </a:blip>
            <a:srcRect t="209" b="199"/>
            <a:stretch/>
          </p:blipFill>
          <p:spPr>
            <a:xfrm>
              <a:off x="8499600" y="2172650"/>
              <a:ext cx="1915200" cy="22223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2" name="Google Shape;302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765675" y="28076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Google Shape;303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853675" y="285301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" name="Google Shape;304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215725" y="268448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273150" y="26951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Google Shape;306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351800" y="24541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228200" y="256524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471650" y="277372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124050" y="228747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Google Shape;310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132075" y="235238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092825" y="226624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312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807475" y="21878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Google Shape;313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529050" y="2022725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Google Shape;314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908575" y="1739350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382275" y="16310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" name="Google Shape;316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192000" y="200223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Google Shape;317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872300" y="18986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Google Shape;318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952200" y="16988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Google Shape;319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933250" y="194541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Google Shape;320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908575" y="198065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Google Shape;321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802475" y="111050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758700" y="117448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789175" y="1198775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88600" y="4680650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Google Shape;325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98674">
              <a:off x="2570689" y="4845166"/>
              <a:ext cx="2900524" cy="1754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214208">
              <a:off x="6191123" y="-19290"/>
              <a:ext cx="879305" cy="531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Google Shape;327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900921">
              <a:off x="5402338" y="-38446"/>
              <a:ext cx="648197" cy="3921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Google Shape;328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553553">
              <a:off x="1846815" y="-1225709"/>
              <a:ext cx="2900523" cy="1754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399180">
              <a:off x="-934379" y="-650236"/>
              <a:ext cx="2418808" cy="14633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87225" y="4935325"/>
              <a:ext cx="432272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331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805060" y="372872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Google Shape;332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928585" y="120447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Google Shape;333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606485" y="9337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4" name="Google Shape;334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Google Shape;368;p8"/>
          <p:cNvGrpSpPr/>
          <p:nvPr/>
        </p:nvGrpSpPr>
        <p:grpSpPr>
          <a:xfrm>
            <a:off x="-4143048" y="-2680075"/>
            <a:ext cx="15198105" cy="10824548"/>
            <a:chOff x="-4143048" y="-2680075"/>
            <a:chExt cx="15198105" cy="10824548"/>
          </a:xfrm>
        </p:grpSpPr>
        <p:pic>
          <p:nvPicPr>
            <p:cNvPr id="369" name="Google Shape;369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1703496" flipH="1">
              <a:off x="-604877" y="-503714"/>
              <a:ext cx="1900384" cy="11497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" name="Google Shape;370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8523691" flipH="1">
              <a:off x="6985198" y="747974"/>
              <a:ext cx="1900383" cy="1149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8085" y="530050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10799989" flipH="1">
              <a:off x="6407771" y="4264605"/>
              <a:ext cx="4647286" cy="2811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1372363" flipH="1">
              <a:off x="2163146" y="-1887445"/>
              <a:ext cx="4647285" cy="28115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Google Shape;374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755914" flipH="1">
              <a:off x="1786182" y="-408414"/>
              <a:ext cx="1825787" cy="10653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5" name="Google Shape;375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2700000">
              <a:off x="4462202" y="4287465"/>
              <a:ext cx="500423" cy="4167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6" name="Google Shape;376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59899" y="4096850"/>
              <a:ext cx="167875" cy="16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7" name="Google Shape;377;p8"/>
            <p:cNvPicPr preferRelativeResize="0"/>
            <p:nvPr/>
          </p:nvPicPr>
          <p:blipFill rotWithShape="1">
            <a:blip r:embed="rId6">
              <a:alphaModFix/>
            </a:blip>
            <a:srcRect t="209" b="199"/>
            <a:stretch/>
          </p:blipFill>
          <p:spPr>
            <a:xfrm>
              <a:off x="8139026" y="3009550"/>
              <a:ext cx="1915200" cy="22223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" name="Google Shape;378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04500" y="36445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Google Shape;379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92500" y="368991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54550" y="352138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" name="Google Shape;381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911975" y="35320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" name="Google Shape;382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990625" y="32910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" name="Google Shape;383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67025" y="340214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4" name="Google Shape;384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10475" y="361062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5" name="Google Shape;385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62875" y="312437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" name="Google Shape;386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70900" y="318928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387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31650" y="310314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388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46300" y="30247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" name="Google Shape;389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167875" y="2859625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" name="Google Shape;390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47400" y="2576250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" name="Google Shape;391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021100" y="24679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" name="Google Shape;392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30825" y="283913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11125" y="27355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" name="Google Shape;394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91025" y="25357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Google Shape;395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075" y="278231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" name="Google Shape;396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47400" y="281755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7" name="Google Shape;397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41300" y="194740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" name="Google Shape;398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97525" y="201138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" name="Google Shape;399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28000" y="2035675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p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910775" y="1122788"/>
              <a:ext cx="1915599" cy="222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" name="Google Shape;401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717490" y="176834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" name="Google Shape;402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57072" y="181370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" name="Google Shape;403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295022" y="164517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" name="Google Shape;404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225747" y="165579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5" name="Google Shape;405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147097" y="141484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" name="Google Shape;406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286297" y="1525938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7" name="Google Shape;407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42847" y="1734413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" name="Google Shape;408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390447" y="1248163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378672" y="131307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Google Shape;410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421672" y="1226938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" name="Google Shape;411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75690" y="114849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2" name="Google Shape;412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932345" y="983415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3" name="Google Shape;413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52820" y="700040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4" name="Google Shape;414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100890" y="59169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5" name="Google Shape;415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306897" y="96292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6" name="Google Shape;416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26597" y="85929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417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46697" y="65954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" name="Google Shape;418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77497" y="90610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" name="Google Shape;419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02172" y="94134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Google Shape;420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708272" y="7119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Google Shape;421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740197" y="13517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66046" y="159465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Google Shape;423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1372363" flipH="1">
              <a:off x="-3779354" y="4540330"/>
              <a:ext cx="4647285" cy="28115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" name="Google Shape;424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86198" y="62797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5" name="Google Shape;425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00998" y="175077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6" name="Google Shape;426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54395" flipH="1">
              <a:off x="-190853" y="3281841"/>
              <a:ext cx="2121853" cy="12837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7" name="Google Shape;427;p8"/>
          <p:cNvSpPr txBox="1">
            <a:spLocks noGrp="1"/>
          </p:cNvSpPr>
          <p:nvPr>
            <p:ph type="title"/>
          </p:nvPr>
        </p:nvSpPr>
        <p:spPr>
          <a:xfrm>
            <a:off x="1656000" y="1311750"/>
            <a:ext cx="5832000" cy="25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15"/>
          <p:cNvGrpSpPr/>
          <p:nvPr/>
        </p:nvGrpSpPr>
        <p:grpSpPr>
          <a:xfrm>
            <a:off x="-2565997" y="-1580675"/>
            <a:ext cx="13987472" cy="8172715"/>
            <a:chOff x="-2565997" y="-1580675"/>
            <a:chExt cx="13987472" cy="8172715"/>
          </a:xfrm>
        </p:grpSpPr>
        <p:pic>
          <p:nvPicPr>
            <p:cNvPr id="698" name="Google Shape;698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8613196" flipH="1">
              <a:off x="8568600" y="3653819"/>
              <a:ext cx="2343975" cy="24849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9" name="Google Shape;699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 flipH="1">
              <a:off x="-998936" y="4556179"/>
              <a:ext cx="1777697" cy="10755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" name="Google Shape;700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271800" y="2842050"/>
              <a:ext cx="1915599" cy="222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Google Shape;701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8988496" flipH="1">
              <a:off x="8397419" y="1568569"/>
              <a:ext cx="1517760" cy="9182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" name="Google Shape;702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-51377" y="1738200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3" name="Google Shape;703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37826" y="343535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4" name="Google Shape;704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25826" y="34807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87876" y="331219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6" name="Google Shape;706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245301" y="33228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7" name="Google Shape;707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323951" y="30818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8" name="Google Shape;708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200351" y="319295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9" name="Google Shape;709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443801" y="340142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0" name="Google Shape;710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096201" y="291517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1" name="Google Shape;711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04226" y="298009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2" name="Google Shape;712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064976" y="289395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Google Shape;713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79626" y="281550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Google Shape;714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501201" y="2650428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5" name="Google Shape;715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80726" y="2367053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6" name="Google Shape;716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354426" y="225870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7" name="Google Shape;717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64151" y="262993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8" name="Google Shape;718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44451" y="25263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9" name="Google Shape;719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24351" y="23265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0" name="Google Shape;720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05401" y="25731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1" name="Google Shape;721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80726" y="260835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2" name="Google Shape;722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74626" y="173820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3" name="Google Shape;723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30851" y="180218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4" name="Google Shape;724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61326" y="1826478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5" name="Google Shape;725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28617" y="34753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6" name="Google Shape;726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68198" y="352066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7" name="Google Shape;727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93852" y="335213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8" name="Google Shape;728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163127" y="33627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9" name="Google Shape;729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241777" y="31218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0" name="Google Shape;730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102577" y="323289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1" name="Google Shape;731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346027" y="344137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2" name="Google Shape;732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573" y="295512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3" name="Google Shape;733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10202" y="302003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4" name="Google Shape;734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2798" y="293389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5" name="Google Shape;735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86817" y="28554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6" name="Google Shape;736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43471" y="2690375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7" name="Google Shape;737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63946" y="2407000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8" name="Google Shape;738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287983" y="22986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9" name="Google Shape;739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81977" y="266988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0" name="Google Shape;740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37723" y="25662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1" name="Google Shape;741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57823" y="23665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2" name="Google Shape;742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88623" y="261306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3" name="Google Shape;743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13298" y="264830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4" name="Google Shape;744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19398" y="177815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5" name="Google Shape;745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51323" y="184213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6" name="Google Shape;746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77173" y="1866425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7" name="Google Shape;747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950520" flipH="1">
              <a:off x="5970133" y="4616430"/>
              <a:ext cx="925212" cy="5597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8" name="Google Shape;748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777921" y="6832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9" name="Google Shape;749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427396" y="229552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0" name="Google Shape;750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523993" flipH="1">
              <a:off x="5266109" y="-1039791"/>
              <a:ext cx="2920131" cy="17667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1" name="Google Shape;751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13051" y="4299750"/>
              <a:ext cx="108674" cy="10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2" name="Google Shape;752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0799992" flipH="1">
              <a:off x="3808500" y="4680604"/>
              <a:ext cx="2203899" cy="1333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3" name="Google Shape;753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3154450" flipH="1">
              <a:off x="3368486" y="-817321"/>
              <a:ext cx="1982307" cy="11993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4" name="Google Shape;754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9" flipH="1">
              <a:off x="427399" y="-279238"/>
              <a:ext cx="1228201" cy="7430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5" name="Google Shape;755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8436686" flipH="1">
              <a:off x="-2043750" y="-213794"/>
              <a:ext cx="2343976" cy="24849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6" name="Google Shape;756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8503684" y="2174163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7" name="Google Shape;757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6" name="Google Shape;1176;p23"/>
          <p:cNvGrpSpPr/>
          <p:nvPr/>
        </p:nvGrpSpPr>
        <p:grpSpPr>
          <a:xfrm>
            <a:off x="-1271800" y="-1975474"/>
            <a:ext cx="13328201" cy="8813426"/>
            <a:chOff x="-1271800" y="-1975474"/>
            <a:chExt cx="13328201" cy="8813426"/>
          </a:xfrm>
        </p:grpSpPr>
        <p:pic>
          <p:nvPicPr>
            <p:cNvPr id="1177" name="Google Shape;1177;p23"/>
            <p:cNvPicPr preferRelativeResize="0"/>
            <p:nvPr/>
          </p:nvPicPr>
          <p:blipFill rotWithShape="1">
            <a:blip r:embed="rId2">
              <a:alphaModFix/>
            </a:blip>
            <a:srcRect t="209" b="199"/>
            <a:stretch/>
          </p:blipFill>
          <p:spPr>
            <a:xfrm>
              <a:off x="8499600" y="3538800"/>
              <a:ext cx="1915200" cy="22223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8" name="Google Shape;1178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7476736" flipH="1">
              <a:off x="-630005" y="3133593"/>
              <a:ext cx="1316028" cy="767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9" name="Google Shape;1179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271800" y="2174400"/>
              <a:ext cx="1915599" cy="222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0" name="Google Shape;1180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-54877" y="723400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1" name="Google Shape;1181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3883317" flipH="1">
              <a:off x="8875278" y="687614"/>
              <a:ext cx="2482562" cy="31181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2" name="Google Shape;1182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372250" flipH="1">
              <a:off x="8496697" y="2796452"/>
              <a:ext cx="737550" cy="4462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3" name="Google Shape;1183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9557997" flipH="1">
              <a:off x="-986591" y="4425591"/>
              <a:ext cx="2900524" cy="175477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84" name="Google Shape;1184;p23"/>
            <p:cNvGrpSpPr/>
            <p:nvPr/>
          </p:nvGrpSpPr>
          <p:grpSpPr>
            <a:xfrm flipH="1">
              <a:off x="8501201" y="2487253"/>
              <a:ext cx="957474" cy="1761138"/>
              <a:chOff x="47350" y="1468500"/>
              <a:chExt cx="957474" cy="1761138"/>
            </a:xfrm>
          </p:grpSpPr>
          <p:pic>
            <p:nvPicPr>
              <p:cNvPr id="1185" name="Google Shape;1185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721994" y="316565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86" name="Google Shape;1186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661575" y="3211013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87" name="Google Shape;1187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299525" y="3042488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88" name="Google Shape;1188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230250" y="305310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89" name="Google Shape;1189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151600" y="281215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0" name="Google Shape;1190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290800" y="2923247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1" name="Google Shape;1191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47350" y="3131722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2" name="Google Shape;1192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394950" y="2645472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3" name="Google Shape;1193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383175" y="2710388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4" name="Google Shape;1194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426175" y="2624247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5" name="Google Shape;1195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680194" y="254580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6" name="Google Shape;1196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936848" y="2380725"/>
                <a:ext cx="67976" cy="67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7" name="Google Shape;1197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557323" y="2097350"/>
                <a:ext cx="67976" cy="67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8" name="Google Shape;1198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105394" y="198900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9" name="Google Shape;1199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311400" y="2360233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0" name="Google Shape;1200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631100" y="225660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1" name="Google Shape;1201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551200" y="205685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2" name="Google Shape;1202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582000" y="2303413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3" name="Google Shape;1203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606675" y="2338650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4" name="Google Shape;1204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712775" y="1468500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5" name="Google Shape;1205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744700" y="1532483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6" name="Google Shape;1206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670550" y="1556775"/>
                <a:ext cx="74150" cy="74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07" name="Google Shape;1207;p23"/>
            <p:cNvGrpSpPr/>
            <p:nvPr/>
          </p:nvGrpSpPr>
          <p:grpSpPr>
            <a:xfrm flipH="1">
              <a:off x="-346027" y="1110500"/>
              <a:ext cx="957474" cy="1761138"/>
              <a:chOff x="8167875" y="1468500"/>
              <a:chExt cx="957474" cy="1761138"/>
            </a:xfrm>
          </p:grpSpPr>
          <p:pic>
            <p:nvPicPr>
              <p:cNvPr id="1208" name="Google Shape;1208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404500" y="316565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9" name="Google Shape;1209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492500" y="3211013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0" name="Google Shape;1210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854550" y="3042488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1" name="Google Shape;1211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911975" y="305310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2" name="Google Shape;1212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990625" y="281215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3" name="Google Shape;1213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867025" y="2923247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4" name="Google Shape;1214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9110475" y="3131722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5" name="Google Shape;1215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762875" y="2645472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6" name="Google Shape;1216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770900" y="2710388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7" name="Google Shape;1217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731650" y="2624247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8" name="Google Shape;1218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446300" y="254580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9" name="Google Shape;1219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167875" y="2380725"/>
                <a:ext cx="67976" cy="67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0" name="Google Shape;1220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547400" y="2097350"/>
                <a:ext cx="67976" cy="67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1" name="Google Shape;1221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9021100" y="198900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2" name="Google Shape;1222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830825" y="2360233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3" name="Google Shape;1223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511125" y="225660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4" name="Google Shape;1224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591025" y="205685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5" name="Google Shape;1225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572075" y="2303413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6" name="Google Shape;1226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547400" y="2338650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7" name="Google Shape;1227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441300" y="1468500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8" name="Google Shape;1228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397525" y="1532483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9" name="Google Shape;1229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428000" y="1556775"/>
                <a:ext cx="74150" cy="74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30" name="Google Shape;1230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2156723" y="4680650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1" name="Google Shape;1231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598674" flipH="1">
              <a:off x="3669285" y="4845166"/>
              <a:ext cx="2900524" cy="1754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2" name="Google Shape;1232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2214208" flipH="1">
              <a:off x="2070070" y="-19290"/>
              <a:ext cx="879305" cy="531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3" name="Google Shape;1233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9900921" flipH="1">
              <a:off x="3089962" y="-38446"/>
              <a:ext cx="648197" cy="3921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4" name="Google Shape;1234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2553553" flipH="1">
              <a:off x="4393160" y="-1225709"/>
              <a:ext cx="2900523" cy="1754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5" name="Google Shape;1235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10399180" flipH="1">
              <a:off x="7656068" y="-650236"/>
              <a:ext cx="2418808" cy="14633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6" name="Google Shape;1236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1321001" y="4935325"/>
              <a:ext cx="432272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7" name="Google Shape;1237;p2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120021" y="372872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8" name="Google Shape;1238;p2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-3504" y="120447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9" name="Google Shape;1239;p2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318596" y="9337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0" name="Google Shape;1240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 flipH="1">
              <a:off x="7674235" y="4680641"/>
              <a:ext cx="2900526" cy="17547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41" name="Google Shape;1241;p23"/>
          <p:cNvSpPr txBox="1">
            <a:spLocks noGrp="1"/>
          </p:cNvSpPr>
          <p:nvPr>
            <p:ph type="title"/>
          </p:nvPr>
        </p:nvSpPr>
        <p:spPr>
          <a:xfrm>
            <a:off x="933450" y="2040013"/>
            <a:ext cx="22326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42" name="Google Shape;1242;p23"/>
          <p:cNvSpPr txBox="1">
            <a:spLocks noGrp="1"/>
          </p:cNvSpPr>
          <p:nvPr>
            <p:ph type="subTitle" idx="1"/>
          </p:nvPr>
        </p:nvSpPr>
        <p:spPr>
          <a:xfrm>
            <a:off x="933450" y="2539588"/>
            <a:ext cx="22326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43" name="Google Shape;1243;p23"/>
          <p:cNvSpPr txBox="1">
            <a:spLocks noGrp="1"/>
          </p:cNvSpPr>
          <p:nvPr>
            <p:ph type="title" idx="2"/>
          </p:nvPr>
        </p:nvSpPr>
        <p:spPr>
          <a:xfrm>
            <a:off x="5977350" y="2040013"/>
            <a:ext cx="22320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44" name="Google Shape;1244;p23"/>
          <p:cNvSpPr txBox="1">
            <a:spLocks noGrp="1"/>
          </p:cNvSpPr>
          <p:nvPr>
            <p:ph type="subTitle" idx="3"/>
          </p:nvPr>
        </p:nvSpPr>
        <p:spPr>
          <a:xfrm>
            <a:off x="5977350" y="2539588"/>
            <a:ext cx="22320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45" name="Google Shape;1245;p23"/>
          <p:cNvSpPr txBox="1">
            <a:spLocks noGrp="1"/>
          </p:cNvSpPr>
          <p:nvPr>
            <p:ph type="title" idx="4"/>
          </p:nvPr>
        </p:nvSpPr>
        <p:spPr>
          <a:xfrm>
            <a:off x="3456000" y="2040013"/>
            <a:ext cx="22320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46" name="Google Shape;1246;p23"/>
          <p:cNvSpPr txBox="1">
            <a:spLocks noGrp="1"/>
          </p:cNvSpPr>
          <p:nvPr>
            <p:ph type="subTitle" idx="5"/>
          </p:nvPr>
        </p:nvSpPr>
        <p:spPr>
          <a:xfrm>
            <a:off x="3456000" y="2539588"/>
            <a:ext cx="22320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47" name="Google Shape;1247;p23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7704000" cy="6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48" name="Google Shape;1248;p23"/>
          <p:cNvSpPr txBox="1">
            <a:spLocks noGrp="1"/>
          </p:cNvSpPr>
          <p:nvPr>
            <p:ph type="title" idx="7" hasCustomPrompt="1"/>
          </p:nvPr>
        </p:nvSpPr>
        <p:spPr>
          <a:xfrm>
            <a:off x="933450" y="3220100"/>
            <a:ext cx="2232600" cy="4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249" name="Google Shape;1249;p23"/>
          <p:cNvSpPr txBox="1">
            <a:spLocks noGrp="1"/>
          </p:cNvSpPr>
          <p:nvPr>
            <p:ph type="title" idx="8" hasCustomPrompt="1"/>
          </p:nvPr>
        </p:nvSpPr>
        <p:spPr>
          <a:xfrm>
            <a:off x="3456000" y="3220100"/>
            <a:ext cx="2232000" cy="4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250" name="Google Shape;1250;p23"/>
          <p:cNvSpPr txBox="1">
            <a:spLocks noGrp="1"/>
          </p:cNvSpPr>
          <p:nvPr>
            <p:ph type="title" idx="9" hasCustomPrompt="1"/>
          </p:nvPr>
        </p:nvSpPr>
        <p:spPr>
          <a:xfrm>
            <a:off x="5977350" y="3220100"/>
            <a:ext cx="2232000" cy="4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2" name="Google Shape;1662;p30"/>
          <p:cNvGrpSpPr/>
          <p:nvPr/>
        </p:nvGrpSpPr>
        <p:grpSpPr>
          <a:xfrm>
            <a:off x="-1271800" y="-1021725"/>
            <a:ext cx="11686600" cy="6818641"/>
            <a:chOff x="-1271800" y="-1021725"/>
            <a:chExt cx="11686600" cy="6818641"/>
          </a:xfrm>
        </p:grpSpPr>
        <p:pic>
          <p:nvPicPr>
            <p:cNvPr id="1663" name="Google Shape;1663;p3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271800" y="2469600"/>
              <a:ext cx="1915599" cy="222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4" name="Google Shape;1664;p30"/>
            <p:cNvPicPr preferRelativeResize="0"/>
            <p:nvPr/>
          </p:nvPicPr>
          <p:blipFill rotWithShape="1">
            <a:blip r:embed="rId3">
              <a:alphaModFix/>
            </a:blip>
            <a:srcRect t="209" b="199"/>
            <a:stretch/>
          </p:blipFill>
          <p:spPr>
            <a:xfrm>
              <a:off x="8499600" y="3549600"/>
              <a:ext cx="1915200" cy="22223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5" name="Google Shape;1665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9899598">
              <a:off x="-128516" y="1320001"/>
              <a:ext cx="781351" cy="472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6" name="Google Shape;1666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6057874">
              <a:off x="7934954" y="835612"/>
              <a:ext cx="2327613" cy="14081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7" name="Google Shape;1667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720124" y="-115200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8" name="Google Shape;1668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51264" y="3115778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9" name="Google Shape;1669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90845" y="316114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0" name="Google Shape;1670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71205" y="29926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1" name="Google Shape;1671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140480" y="300323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2" name="Google Shape;1672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219130" y="276228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3" name="Google Shape;1673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79930" y="287337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4" name="Google Shape;1674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323380" y="308185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5" name="Google Shape;1675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4220" y="259560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6" name="Google Shape;1676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2445" y="26605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7" name="Google Shape;1677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5445" y="257437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8" name="Google Shape;1678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09464" y="2495928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9" name="Google Shape;1679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66118" y="2330853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0" name="Google Shape;1680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86593" y="2047478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1" name="Google Shape;1681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265336" y="1939128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2" name="Google Shape;1682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59330" y="23103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3" name="Google Shape;1683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60370" y="220673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4" name="Google Shape;1684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80470" y="200698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5" name="Google Shape;1685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11270" y="225354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6" name="Google Shape;1686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35945" y="228877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7" name="Google Shape;1687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42045" y="141862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8" name="Google Shape;1688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73970" y="14826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9" name="Google Shape;1689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99820" y="1506903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0" name="Google Shape;1690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60474" y="41844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1" name="Google Shape;1691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48474" y="422976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2" name="Google Shape;1692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210524" y="406123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3" name="Google Shape;1693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267949" y="40718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4" name="Google Shape;1694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346599" y="38309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5" name="Google Shape;1695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222999" y="394199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6" name="Google Shape;1696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466449" y="415047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7" name="Google Shape;1697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18849" y="366422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8" name="Google Shape;1698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26874" y="372913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9" name="Google Shape;1699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087624" y="364299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0" name="Google Shape;1700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02274" y="35645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1" name="Google Shape;1701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523849" y="3399475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2" name="Google Shape;1702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03374" y="3116100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3" name="Google Shape;1703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377074" y="30077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4" name="Google Shape;1704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86799" y="337898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5" name="Google Shape;1705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67099" y="32753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6" name="Google Shape;1706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46999" y="30756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7" name="Google Shape;1707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28049" y="332216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8" name="Google Shape;1708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03374" y="335740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9" name="Google Shape;1709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97274" y="248725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0" name="Google Shape;1710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53499" y="255123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1" name="Google Shape;1711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83974" y="2575525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2" name="Google Shape;1712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934899" y="4858525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3" name="Google Shape;1713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2439876">
              <a:off x="-82551" y="3641051"/>
              <a:ext cx="695173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4" name="Google Shape;1714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63584" y="2218200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5" name="Google Shape;1715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707009" y="4720050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6" name="Google Shape;1716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10009" y="1836200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7" name="Google Shape;1717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399193">
              <a:off x="3521319" y="-902772"/>
              <a:ext cx="2120075" cy="1282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8" name="Google Shape;1718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519944">
              <a:off x="-297362" y="-525461"/>
              <a:ext cx="1714889" cy="10374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9" name="Google Shape;1719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64539">
              <a:off x="5381353" y="4635265"/>
              <a:ext cx="1804960" cy="10919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0" name="Google Shape;1720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0648499">
              <a:off x="-95948" y="4665765"/>
              <a:ext cx="1804960" cy="109192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800"/>
              <a:buFont typeface="Fugaz One"/>
              <a:buNone/>
              <a:defRPr sz="3800" b="1">
                <a:solidFill>
                  <a:schemeClr val="accent2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Lato"/>
              <a:buNone/>
              <a:defRPr sz="3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Lato"/>
              <a:buNone/>
              <a:defRPr sz="3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Lato"/>
              <a:buNone/>
              <a:defRPr sz="3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Lato"/>
              <a:buNone/>
              <a:defRPr sz="3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Lato"/>
              <a:buNone/>
              <a:defRPr sz="3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Lato"/>
              <a:buNone/>
              <a:defRPr sz="3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Lato"/>
              <a:buNone/>
              <a:defRPr sz="3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Lato"/>
              <a:buNone/>
              <a:defRPr sz="3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16800"/>
            <a:ext cx="7704000" cy="3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 Medium"/>
              <a:buChar char="●"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lvl="1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 Medium"/>
              <a:buChar char="○"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 Medium"/>
              <a:buChar char="■"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 Medium"/>
              <a:buChar char="●"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 Medium"/>
              <a:buChar char="○"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 Medium"/>
              <a:buChar char="■"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 Medium"/>
              <a:buChar char="●"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 Medium"/>
              <a:buChar char="○"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Raleway Medium"/>
              <a:buChar char="■"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8" r:id="rId6"/>
    <p:sldLayoutId id="2147483661" r:id="rId7"/>
    <p:sldLayoutId id="2147483669" r:id="rId8"/>
    <p:sldLayoutId id="2147483676" r:id="rId9"/>
    <p:sldLayoutId id="214748367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Akashmishra08" TargetMode="External"/><Relationship Id="rId5" Type="http://schemas.openxmlformats.org/officeDocument/2006/relationships/image" Target="../media/image33.png"/><Relationship Id="rId4" Type="http://schemas.openxmlformats.org/officeDocument/2006/relationships/hyperlink" Target="https://www.linkedin.com/in/akash-mishra08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p35"/>
          <p:cNvSpPr txBox="1">
            <a:spLocks noGrp="1"/>
          </p:cNvSpPr>
          <p:nvPr>
            <p:ph type="ctrTitle"/>
          </p:nvPr>
        </p:nvSpPr>
        <p:spPr>
          <a:xfrm>
            <a:off x="1656075" y="1532475"/>
            <a:ext cx="5832000" cy="16731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CODEX</a:t>
            </a:r>
            <a:br>
              <a:rPr lang="en" dirty="0"/>
            </a:br>
            <a:r>
              <a:rPr lang="en" dirty="0"/>
              <a:t>ENERGY DRINK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73E5CC-DBD7-9E30-FDEB-CD641F238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9935">
            <a:off x="-1457434" y="2973437"/>
            <a:ext cx="3213028" cy="35512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7F4A56-1451-7220-D082-037699BD0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88106">
            <a:off x="7427890" y="1766937"/>
            <a:ext cx="3213028" cy="3551242"/>
          </a:xfrm>
          <a:prstGeom prst="rect">
            <a:avLst/>
          </a:prstGeom>
        </p:spPr>
      </p:pic>
      <p:sp>
        <p:nvSpPr>
          <p:cNvPr id="5" name="Google Shape;1814;p37">
            <a:extLst>
              <a:ext uri="{FF2B5EF4-FFF2-40B4-BE49-F238E27FC236}">
                <a16:creationId xmlns:a16="http://schemas.microsoft.com/office/drawing/2014/main" id="{A4B5DDD9-543D-FBAD-1071-CC8A96EAC2A8}"/>
              </a:ext>
            </a:extLst>
          </p:cNvPr>
          <p:cNvSpPr txBox="1">
            <a:spLocks/>
          </p:cNvSpPr>
          <p:nvPr/>
        </p:nvSpPr>
        <p:spPr>
          <a:xfrm>
            <a:off x="1930792" y="3334513"/>
            <a:ext cx="1320408" cy="510942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Presented By: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Akash Mishra</a:t>
            </a:r>
          </a:p>
          <a:p>
            <a:pPr>
              <a:buClr>
                <a:schemeClr val="dk1"/>
              </a:buClr>
              <a:buSzPts val="1100"/>
            </a:pP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63"/>
          <p:cNvSpPr txBox="1">
            <a:spLocks noGrp="1"/>
          </p:cNvSpPr>
          <p:nvPr>
            <p:ph type="title"/>
          </p:nvPr>
        </p:nvSpPr>
        <p:spPr>
          <a:xfrm>
            <a:off x="836401" y="443572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</a:rPr>
              <a:t>5. What Packaging preferences do respondents have for energy drinks?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2374" name="Google Shape;2374;p63"/>
          <p:cNvSpPr txBox="1"/>
          <p:nvPr/>
        </p:nvSpPr>
        <p:spPr>
          <a:xfrm>
            <a:off x="603599" y="1063869"/>
            <a:ext cx="4308370" cy="53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Go-To Packaging: Compact containers for energy drinks</a:t>
            </a:r>
            <a:endParaRPr sz="1600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377" name="Google Shape;2377;p63"/>
          <p:cNvSpPr txBox="1">
            <a:spLocks noGrp="1"/>
          </p:cNvSpPr>
          <p:nvPr>
            <p:ph type="title" idx="4294967295"/>
          </p:nvPr>
        </p:nvSpPr>
        <p:spPr>
          <a:xfrm>
            <a:off x="5725048" y="1053899"/>
            <a:ext cx="2448000" cy="360000"/>
          </a:xfrm>
          <a:prstGeom prst="rect">
            <a:avLst/>
          </a:prstGeom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</a:rPr>
              <a:t>Insights:</a:t>
            </a:r>
            <a:endParaRPr sz="3000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8C737-D601-B546-AC2A-E4713430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35877">
            <a:off x="7711800" y="1491823"/>
            <a:ext cx="3148336" cy="347974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0D4497-3BA4-4ED1-F3E2-C3E855F5623A}"/>
              </a:ext>
            </a:extLst>
          </p:cNvPr>
          <p:cNvSpPr/>
          <p:nvPr/>
        </p:nvSpPr>
        <p:spPr>
          <a:xfrm>
            <a:off x="5981419" y="1721465"/>
            <a:ext cx="2823045" cy="10674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Google Shape;2374;p63">
            <a:extLst>
              <a:ext uri="{FF2B5EF4-FFF2-40B4-BE49-F238E27FC236}">
                <a16:creationId xmlns:a16="http://schemas.microsoft.com/office/drawing/2014/main" id="{78A376A4-F909-D6A5-5184-B3048BBD4BA4}"/>
              </a:ext>
            </a:extLst>
          </p:cNvPr>
          <p:cNvSpPr txBox="1"/>
          <p:nvPr/>
        </p:nvSpPr>
        <p:spPr>
          <a:xfrm>
            <a:off x="5914892" y="1652074"/>
            <a:ext cx="2823045" cy="63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Compact and portable cans </a:t>
            </a:r>
            <a:r>
              <a:rPr lang="en" sz="150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are the top preferred packaging followed by innovative bottle designs.</a:t>
            </a:r>
            <a:endParaRPr sz="1500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6C8F1-4DE0-BC56-C815-253819D2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9935">
            <a:off x="-1900955" y="2886868"/>
            <a:ext cx="3148336" cy="34797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084D0B-B7E8-771E-CDEF-1BE33BBB9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446" y="1256357"/>
            <a:ext cx="6898968" cy="372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10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63"/>
          <p:cNvSpPr txBox="1">
            <a:spLocks noGrp="1"/>
          </p:cNvSpPr>
          <p:nvPr>
            <p:ph type="title"/>
          </p:nvPr>
        </p:nvSpPr>
        <p:spPr>
          <a:xfrm>
            <a:off x="836401" y="443572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</a:rPr>
              <a:t>6. Who are the current market leader?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2374" name="Google Shape;2374;p63"/>
          <p:cNvSpPr txBox="1"/>
          <p:nvPr/>
        </p:nvSpPr>
        <p:spPr>
          <a:xfrm>
            <a:off x="603599" y="1063869"/>
            <a:ext cx="4308370" cy="53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Leading the Way: Cola-Coka, Bepsi, Ganster at the Top</a:t>
            </a:r>
            <a:endParaRPr sz="1600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377" name="Google Shape;2377;p63"/>
          <p:cNvSpPr txBox="1">
            <a:spLocks noGrp="1"/>
          </p:cNvSpPr>
          <p:nvPr>
            <p:ph type="title" idx="4294967295"/>
          </p:nvPr>
        </p:nvSpPr>
        <p:spPr>
          <a:xfrm>
            <a:off x="5725048" y="1053899"/>
            <a:ext cx="2448000" cy="360000"/>
          </a:xfrm>
          <a:prstGeom prst="rect">
            <a:avLst/>
          </a:prstGeom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</a:rPr>
              <a:t>Insights:</a:t>
            </a:r>
            <a:endParaRPr sz="3000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8C737-D601-B546-AC2A-E4713430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35877">
            <a:off x="7711800" y="1491823"/>
            <a:ext cx="3148336" cy="347974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0D4497-3BA4-4ED1-F3E2-C3E855F5623A}"/>
              </a:ext>
            </a:extLst>
          </p:cNvPr>
          <p:cNvSpPr/>
          <p:nvPr/>
        </p:nvSpPr>
        <p:spPr>
          <a:xfrm>
            <a:off x="5981419" y="1721465"/>
            <a:ext cx="2823045" cy="10674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Google Shape;2374;p63">
            <a:extLst>
              <a:ext uri="{FF2B5EF4-FFF2-40B4-BE49-F238E27FC236}">
                <a16:creationId xmlns:a16="http://schemas.microsoft.com/office/drawing/2014/main" id="{78A376A4-F909-D6A5-5184-B3048BBD4BA4}"/>
              </a:ext>
            </a:extLst>
          </p:cNvPr>
          <p:cNvSpPr txBox="1"/>
          <p:nvPr/>
        </p:nvSpPr>
        <p:spPr>
          <a:xfrm>
            <a:off x="5914892" y="1652074"/>
            <a:ext cx="2823045" cy="63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Cola-Coka, Bepsi and Ganster 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rank as the top three energy drink brands, while 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CodeX 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holds a position within top 5.</a:t>
            </a:r>
            <a:endParaRPr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6C8F1-4DE0-BC56-C815-253819D2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9935">
            <a:off x="-1900955" y="2886868"/>
            <a:ext cx="3148336" cy="347974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38F6EAF-A7BF-B7FF-8967-5AF241BEF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9790" y="1282312"/>
            <a:ext cx="7280337" cy="430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63"/>
          <p:cNvSpPr txBox="1">
            <a:spLocks noGrp="1"/>
          </p:cNvSpPr>
          <p:nvPr>
            <p:ph type="title"/>
          </p:nvPr>
        </p:nvSpPr>
        <p:spPr>
          <a:xfrm>
            <a:off x="836401" y="443572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</a:rPr>
              <a:t>7. What are the primary reasons consumers prefer those brands over ours?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2374" name="Google Shape;2374;p63"/>
          <p:cNvSpPr txBox="1"/>
          <p:nvPr/>
        </p:nvSpPr>
        <p:spPr>
          <a:xfrm>
            <a:off x="603599" y="1063869"/>
            <a:ext cx="4308370" cy="53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Preferred Brands: Reputation, Taste and Accessibility win Consumers</a:t>
            </a:r>
            <a:endParaRPr sz="1600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377" name="Google Shape;2377;p63"/>
          <p:cNvSpPr txBox="1">
            <a:spLocks noGrp="1"/>
          </p:cNvSpPr>
          <p:nvPr>
            <p:ph type="title" idx="4294967295"/>
          </p:nvPr>
        </p:nvSpPr>
        <p:spPr>
          <a:xfrm>
            <a:off x="5725048" y="1053899"/>
            <a:ext cx="2448000" cy="360000"/>
          </a:xfrm>
          <a:prstGeom prst="rect">
            <a:avLst/>
          </a:prstGeom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</a:rPr>
              <a:t>Insights:</a:t>
            </a:r>
            <a:endParaRPr sz="3000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8C737-D601-B546-AC2A-E4713430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35877">
            <a:off x="7711800" y="1491823"/>
            <a:ext cx="3148336" cy="347974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0D4497-3BA4-4ED1-F3E2-C3E855F5623A}"/>
              </a:ext>
            </a:extLst>
          </p:cNvPr>
          <p:cNvSpPr/>
          <p:nvPr/>
        </p:nvSpPr>
        <p:spPr>
          <a:xfrm>
            <a:off x="5981419" y="1721465"/>
            <a:ext cx="2823045" cy="10674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Google Shape;2374;p63">
            <a:extLst>
              <a:ext uri="{FF2B5EF4-FFF2-40B4-BE49-F238E27FC236}">
                <a16:creationId xmlns:a16="http://schemas.microsoft.com/office/drawing/2014/main" id="{78A376A4-F909-D6A5-5184-B3048BBD4BA4}"/>
              </a:ext>
            </a:extLst>
          </p:cNvPr>
          <p:cNvSpPr txBox="1"/>
          <p:nvPr/>
        </p:nvSpPr>
        <p:spPr>
          <a:xfrm>
            <a:off x="5914892" y="1616905"/>
            <a:ext cx="2823045" cy="63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Consumer preferences for energy drinks are influenced by 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brand reputation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a wide variety of 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flavors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and product 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availibility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</a:t>
            </a:r>
            <a:endParaRPr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6C8F1-4DE0-BC56-C815-253819D2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9935">
            <a:off x="-1900955" y="2886868"/>
            <a:ext cx="3148336" cy="34797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E88CCC-08C8-0BFE-6191-922288638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40947" y="986743"/>
            <a:ext cx="7962089" cy="448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13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63"/>
          <p:cNvSpPr txBox="1">
            <a:spLocks noGrp="1"/>
          </p:cNvSpPr>
          <p:nvPr>
            <p:ph type="title"/>
          </p:nvPr>
        </p:nvSpPr>
        <p:spPr>
          <a:xfrm>
            <a:off x="836401" y="443572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</a:rPr>
              <a:t>8. What do people think about our brand? (Rating)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2374" name="Google Shape;2374;p63"/>
          <p:cNvSpPr txBox="1"/>
          <p:nvPr/>
        </p:nvSpPr>
        <p:spPr>
          <a:xfrm>
            <a:off x="603599" y="1063869"/>
            <a:ext cx="4308370" cy="53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Brand Perception: Neutral Rating, Mixed Opinions</a:t>
            </a:r>
            <a:endParaRPr sz="1600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377" name="Google Shape;2377;p63"/>
          <p:cNvSpPr txBox="1">
            <a:spLocks noGrp="1"/>
          </p:cNvSpPr>
          <p:nvPr>
            <p:ph type="title" idx="4294967295"/>
          </p:nvPr>
        </p:nvSpPr>
        <p:spPr>
          <a:xfrm>
            <a:off x="5725048" y="1053899"/>
            <a:ext cx="2448000" cy="360000"/>
          </a:xfrm>
          <a:prstGeom prst="rect">
            <a:avLst/>
          </a:prstGeom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</a:rPr>
              <a:t>Insights:</a:t>
            </a:r>
            <a:endParaRPr sz="3000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8C737-D601-B546-AC2A-E4713430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35877">
            <a:off x="7711800" y="1491823"/>
            <a:ext cx="3148336" cy="347974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0D4497-3BA4-4ED1-F3E2-C3E855F5623A}"/>
              </a:ext>
            </a:extLst>
          </p:cNvPr>
          <p:cNvSpPr/>
          <p:nvPr/>
        </p:nvSpPr>
        <p:spPr>
          <a:xfrm>
            <a:off x="5981419" y="1721465"/>
            <a:ext cx="2823045" cy="10674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Google Shape;2374;p63">
            <a:extLst>
              <a:ext uri="{FF2B5EF4-FFF2-40B4-BE49-F238E27FC236}">
                <a16:creationId xmlns:a16="http://schemas.microsoft.com/office/drawing/2014/main" id="{78A376A4-F909-D6A5-5184-B3048BBD4BA4}"/>
              </a:ext>
            </a:extLst>
          </p:cNvPr>
          <p:cNvSpPr txBox="1"/>
          <p:nvPr/>
        </p:nvSpPr>
        <p:spPr>
          <a:xfrm>
            <a:off x="5914892" y="1628628"/>
            <a:ext cx="2823045" cy="63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Around </a:t>
            </a:r>
            <a:r>
              <a:rPr lang="en" sz="1350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60% </a:t>
            </a:r>
            <a:r>
              <a:rPr lang="en" sz="135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of respondents gave mixed reviews, resulting in an overall ‘</a:t>
            </a:r>
            <a:r>
              <a:rPr lang="en" sz="1350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Neutral</a:t>
            </a:r>
            <a:r>
              <a:rPr lang="en" sz="135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’ Brand Rating. This Indicates The Need Of Improvement.</a:t>
            </a:r>
            <a:endParaRPr sz="1350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6C8F1-4DE0-BC56-C815-253819D2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9935">
            <a:off x="-1900955" y="2886868"/>
            <a:ext cx="3148336" cy="3479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229B9B-9419-EF19-057B-EFD0A8B70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3977" y="1476983"/>
            <a:ext cx="620077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024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63"/>
          <p:cNvSpPr txBox="1">
            <a:spLocks noGrp="1"/>
          </p:cNvSpPr>
          <p:nvPr>
            <p:ph type="title"/>
          </p:nvPr>
        </p:nvSpPr>
        <p:spPr>
          <a:xfrm>
            <a:off x="836401" y="443572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</a:rPr>
              <a:t>9. Which Cities do we need to focus more on? (15-30 age)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2374" name="Google Shape;2374;p63"/>
          <p:cNvSpPr txBox="1"/>
          <p:nvPr/>
        </p:nvSpPr>
        <p:spPr>
          <a:xfrm>
            <a:off x="603599" y="1063869"/>
            <a:ext cx="4308370" cy="53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Targeting Cities: Tier 1 and Tier 2 Hotspots for Brand Focus</a:t>
            </a:r>
            <a:endParaRPr sz="1600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377" name="Google Shape;2377;p63"/>
          <p:cNvSpPr txBox="1">
            <a:spLocks noGrp="1"/>
          </p:cNvSpPr>
          <p:nvPr>
            <p:ph type="title" idx="4294967295"/>
          </p:nvPr>
        </p:nvSpPr>
        <p:spPr>
          <a:xfrm>
            <a:off x="5725048" y="1053899"/>
            <a:ext cx="2448000" cy="360000"/>
          </a:xfrm>
          <a:prstGeom prst="rect">
            <a:avLst/>
          </a:prstGeom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</a:rPr>
              <a:t>Insights:</a:t>
            </a:r>
            <a:endParaRPr sz="3000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8C737-D601-B546-AC2A-E4713430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35877">
            <a:off x="7711800" y="1491823"/>
            <a:ext cx="3148336" cy="347974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0D4497-3BA4-4ED1-F3E2-C3E855F5623A}"/>
              </a:ext>
            </a:extLst>
          </p:cNvPr>
          <p:cNvSpPr/>
          <p:nvPr/>
        </p:nvSpPr>
        <p:spPr>
          <a:xfrm>
            <a:off x="5981419" y="1721465"/>
            <a:ext cx="2823045" cy="10674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Google Shape;2374;p63">
            <a:extLst>
              <a:ext uri="{FF2B5EF4-FFF2-40B4-BE49-F238E27FC236}">
                <a16:creationId xmlns:a16="http://schemas.microsoft.com/office/drawing/2014/main" id="{78A376A4-F909-D6A5-5184-B3048BBD4BA4}"/>
              </a:ext>
            </a:extLst>
          </p:cNvPr>
          <p:cNvSpPr txBox="1"/>
          <p:nvPr/>
        </p:nvSpPr>
        <p:spPr>
          <a:xfrm>
            <a:off x="5914892" y="1628628"/>
            <a:ext cx="2823045" cy="63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It is advisable to focus on </a:t>
            </a:r>
            <a:r>
              <a:rPr lang="en" sz="1350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Bangalore, Hydrabad, Mumbai, Chennai </a:t>
            </a:r>
            <a:r>
              <a:rPr lang="en" sz="135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from Tier 1 cities, along with </a:t>
            </a:r>
            <a:r>
              <a:rPr lang="en" sz="1350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Pune and Kolkata </a:t>
            </a:r>
            <a:r>
              <a:rPr lang="en" sz="135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from Tier 2 Cities.</a:t>
            </a:r>
            <a:endParaRPr sz="1350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6C8F1-4DE0-BC56-C815-253819D2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9935">
            <a:off x="-1900955" y="2886868"/>
            <a:ext cx="3148336" cy="34797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65872E-425A-3577-2F17-5D5903A1C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8741" y="1261403"/>
            <a:ext cx="658177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66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63"/>
          <p:cNvSpPr txBox="1">
            <a:spLocks noGrp="1"/>
          </p:cNvSpPr>
          <p:nvPr>
            <p:ph type="title"/>
          </p:nvPr>
        </p:nvSpPr>
        <p:spPr>
          <a:xfrm>
            <a:off x="836401" y="443572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</a:rPr>
              <a:t>10. Where Do Respondent Prefer to Purchase Energy Drink?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2374" name="Google Shape;2374;p63"/>
          <p:cNvSpPr txBox="1"/>
          <p:nvPr/>
        </p:nvSpPr>
        <p:spPr>
          <a:xfrm>
            <a:off x="603599" y="1063869"/>
            <a:ext cx="4308370" cy="53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Ratail Preference: Supermarkets as Preferred Energy Drink outlets.</a:t>
            </a:r>
            <a:endParaRPr sz="1600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377" name="Google Shape;2377;p63"/>
          <p:cNvSpPr txBox="1">
            <a:spLocks noGrp="1"/>
          </p:cNvSpPr>
          <p:nvPr>
            <p:ph type="title" idx="4294967295"/>
          </p:nvPr>
        </p:nvSpPr>
        <p:spPr>
          <a:xfrm>
            <a:off x="5725048" y="1053899"/>
            <a:ext cx="2448000" cy="360000"/>
          </a:xfrm>
          <a:prstGeom prst="rect">
            <a:avLst/>
          </a:prstGeom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</a:rPr>
              <a:t>Insights:</a:t>
            </a:r>
            <a:endParaRPr sz="3000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8C737-D601-B546-AC2A-E4713430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35877">
            <a:off x="7711800" y="1491823"/>
            <a:ext cx="3148336" cy="347974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0D4497-3BA4-4ED1-F3E2-C3E855F5623A}"/>
              </a:ext>
            </a:extLst>
          </p:cNvPr>
          <p:cNvSpPr/>
          <p:nvPr/>
        </p:nvSpPr>
        <p:spPr>
          <a:xfrm>
            <a:off x="5981419" y="1721465"/>
            <a:ext cx="2823045" cy="10674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Google Shape;2374;p63">
            <a:extLst>
              <a:ext uri="{FF2B5EF4-FFF2-40B4-BE49-F238E27FC236}">
                <a16:creationId xmlns:a16="http://schemas.microsoft.com/office/drawing/2014/main" id="{78A376A4-F909-D6A5-5184-B3048BBD4BA4}"/>
              </a:ext>
            </a:extLst>
          </p:cNvPr>
          <p:cNvSpPr txBox="1"/>
          <p:nvPr/>
        </p:nvSpPr>
        <p:spPr>
          <a:xfrm>
            <a:off x="5950061" y="1698966"/>
            <a:ext cx="2823045" cy="63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Supermarkets 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are the preferred location for purchasing energy drinks, followe by Online 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Retailers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and 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Gyms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</a:t>
            </a:r>
            <a:endParaRPr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6C8F1-4DE0-BC56-C815-253819D2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9935">
            <a:off x="-1900955" y="2886868"/>
            <a:ext cx="3148336" cy="3479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C12B37-1DB6-763E-4185-B9BCC0846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94" y="1486786"/>
            <a:ext cx="5807337" cy="348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9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63"/>
          <p:cNvSpPr txBox="1">
            <a:spLocks noGrp="1"/>
          </p:cNvSpPr>
          <p:nvPr>
            <p:ph type="title"/>
          </p:nvPr>
        </p:nvSpPr>
        <p:spPr>
          <a:xfrm>
            <a:off x="836401" y="443572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</a:rPr>
              <a:t>11. What are the typical consumption situations for energy drink among respondents?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2374" name="Google Shape;2374;p63"/>
          <p:cNvSpPr txBox="1"/>
          <p:nvPr/>
        </p:nvSpPr>
        <p:spPr>
          <a:xfrm>
            <a:off x="716198" y="1065707"/>
            <a:ext cx="4308370" cy="53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Emergize and Excel</a:t>
            </a:r>
            <a:endParaRPr sz="1600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377" name="Google Shape;2377;p63"/>
          <p:cNvSpPr txBox="1">
            <a:spLocks noGrp="1"/>
          </p:cNvSpPr>
          <p:nvPr>
            <p:ph type="title" idx="4294967295"/>
          </p:nvPr>
        </p:nvSpPr>
        <p:spPr>
          <a:xfrm>
            <a:off x="5725048" y="1053899"/>
            <a:ext cx="2448000" cy="360000"/>
          </a:xfrm>
          <a:prstGeom prst="rect">
            <a:avLst/>
          </a:prstGeom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</a:rPr>
              <a:t>Insights:</a:t>
            </a:r>
            <a:endParaRPr sz="3000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8C737-D601-B546-AC2A-E4713430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35877">
            <a:off x="7711800" y="1491823"/>
            <a:ext cx="3148336" cy="347974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0D4497-3BA4-4ED1-F3E2-C3E855F5623A}"/>
              </a:ext>
            </a:extLst>
          </p:cNvPr>
          <p:cNvSpPr/>
          <p:nvPr/>
        </p:nvSpPr>
        <p:spPr>
          <a:xfrm>
            <a:off x="5981419" y="1721465"/>
            <a:ext cx="2823045" cy="10674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Google Shape;2374;p63">
            <a:extLst>
              <a:ext uri="{FF2B5EF4-FFF2-40B4-BE49-F238E27FC236}">
                <a16:creationId xmlns:a16="http://schemas.microsoft.com/office/drawing/2014/main" id="{78A376A4-F909-D6A5-5184-B3048BBD4BA4}"/>
              </a:ext>
            </a:extLst>
          </p:cNvPr>
          <p:cNvSpPr txBox="1"/>
          <p:nvPr/>
        </p:nvSpPr>
        <p:spPr>
          <a:xfrm>
            <a:off x="5961784" y="1640351"/>
            <a:ext cx="2823045" cy="63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top consumption situations for energy drinks include 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sports and Exercise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Studying or working late 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follower by 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Parties.</a:t>
            </a:r>
            <a:endParaRPr b="1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6C8F1-4DE0-BC56-C815-253819D2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9935">
            <a:off x="-1900955" y="2886868"/>
            <a:ext cx="3148336" cy="34797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EEF786-FEA8-5608-B4A7-EF9E51124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14" y="1256357"/>
            <a:ext cx="5986353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21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63"/>
          <p:cNvSpPr txBox="1">
            <a:spLocks noGrp="1"/>
          </p:cNvSpPr>
          <p:nvPr>
            <p:ph type="title"/>
          </p:nvPr>
        </p:nvSpPr>
        <p:spPr>
          <a:xfrm>
            <a:off x="836401" y="443572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</a:rPr>
              <a:t>12. What factor influence respondent’s purchase decisions, such as 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2374" name="Google Shape;2374;p63"/>
          <p:cNvSpPr txBox="1"/>
          <p:nvPr/>
        </p:nvSpPr>
        <p:spPr>
          <a:xfrm>
            <a:off x="1269377" y="1083133"/>
            <a:ext cx="1397226" cy="36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>
                    <a:lumMod val="50000"/>
                  </a:schemeClr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Price Range</a:t>
            </a:r>
            <a:endParaRPr sz="1200" dirty="0">
              <a:solidFill>
                <a:schemeClr val="accent2">
                  <a:lumMod val="50000"/>
                </a:schemeClr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377" name="Google Shape;2377;p63"/>
          <p:cNvSpPr txBox="1">
            <a:spLocks noGrp="1"/>
          </p:cNvSpPr>
          <p:nvPr>
            <p:ph type="title" idx="4294967295"/>
          </p:nvPr>
        </p:nvSpPr>
        <p:spPr>
          <a:xfrm>
            <a:off x="634738" y="4014012"/>
            <a:ext cx="2448000" cy="360000"/>
          </a:xfrm>
          <a:prstGeom prst="rect">
            <a:avLst/>
          </a:prstGeom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</a:rPr>
              <a:t>Insights:</a:t>
            </a:r>
            <a:endParaRPr sz="3000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8C737-D601-B546-AC2A-E4713430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377018">
            <a:off x="7960714" y="1362963"/>
            <a:ext cx="3148336" cy="347974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0D4497-3BA4-4ED1-F3E2-C3E855F5623A}"/>
              </a:ext>
            </a:extLst>
          </p:cNvPr>
          <p:cNvSpPr/>
          <p:nvPr/>
        </p:nvSpPr>
        <p:spPr>
          <a:xfrm>
            <a:off x="3210683" y="3892341"/>
            <a:ext cx="5355136" cy="10674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Google Shape;2374;p63">
            <a:extLst>
              <a:ext uri="{FF2B5EF4-FFF2-40B4-BE49-F238E27FC236}">
                <a16:creationId xmlns:a16="http://schemas.microsoft.com/office/drawing/2014/main" id="{78A376A4-F909-D6A5-5184-B3048BBD4BA4}"/>
              </a:ext>
            </a:extLst>
          </p:cNvPr>
          <p:cNvSpPr txBox="1"/>
          <p:nvPr/>
        </p:nvSpPr>
        <p:spPr>
          <a:xfrm>
            <a:off x="3117906" y="3853044"/>
            <a:ext cx="5483081" cy="63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Most Consumers prefers to purchase Energy Drink within the price range of 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50-99 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Rs. Additionally, 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60% 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of respondent priortize Health, While 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40%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also show a preference for limited edition packaging</a:t>
            </a:r>
            <a:endParaRPr b="1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6C8F1-4DE0-BC56-C815-253819D2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9935">
            <a:off x="-1900955" y="2886868"/>
            <a:ext cx="3148336" cy="3479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A6D2CD-A58D-A9E8-7D19-0ED6EDBA8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5490" y="996462"/>
            <a:ext cx="5219650" cy="31170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9EBD89-5524-A32C-2A45-0AF8CCBC9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6158" y="1093445"/>
            <a:ext cx="3513583" cy="28967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7067E9-F8AE-CD9E-3DFC-99E8C6F30E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1885" y="1343591"/>
            <a:ext cx="3551411" cy="2548750"/>
          </a:xfrm>
          <a:prstGeom prst="rect">
            <a:avLst/>
          </a:prstGeom>
        </p:spPr>
      </p:pic>
      <p:sp>
        <p:nvSpPr>
          <p:cNvPr id="15" name="Google Shape;2374;p63">
            <a:extLst>
              <a:ext uri="{FF2B5EF4-FFF2-40B4-BE49-F238E27FC236}">
                <a16:creationId xmlns:a16="http://schemas.microsoft.com/office/drawing/2014/main" id="{E0A2E9F4-1F81-7C99-7A82-6C652A4CD1C9}"/>
              </a:ext>
            </a:extLst>
          </p:cNvPr>
          <p:cNvSpPr txBox="1"/>
          <p:nvPr/>
        </p:nvSpPr>
        <p:spPr>
          <a:xfrm>
            <a:off x="4339385" y="1093445"/>
            <a:ext cx="1397226" cy="36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>
                    <a:lumMod val="50000"/>
                  </a:schemeClr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Health Concern</a:t>
            </a:r>
            <a:endParaRPr sz="1200" dirty="0">
              <a:solidFill>
                <a:schemeClr val="accent2">
                  <a:lumMod val="50000"/>
                </a:schemeClr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6" name="Google Shape;2374;p63">
            <a:extLst>
              <a:ext uri="{FF2B5EF4-FFF2-40B4-BE49-F238E27FC236}">
                <a16:creationId xmlns:a16="http://schemas.microsoft.com/office/drawing/2014/main" id="{F2766C16-5DBF-C32C-AC89-A0BF6D7CF63C}"/>
              </a:ext>
            </a:extLst>
          </p:cNvPr>
          <p:cNvSpPr txBox="1"/>
          <p:nvPr/>
        </p:nvSpPr>
        <p:spPr>
          <a:xfrm>
            <a:off x="6490499" y="1083132"/>
            <a:ext cx="2075320" cy="36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>
                    <a:lumMod val="50000"/>
                  </a:schemeClr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Limited Edition Packaging</a:t>
            </a:r>
            <a:endParaRPr sz="1200" dirty="0">
              <a:solidFill>
                <a:schemeClr val="accent2">
                  <a:lumMod val="50000"/>
                </a:schemeClr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  <p:extLst>
      <p:ext uri="{BB962C8B-B14F-4D97-AF65-F5344CB8AC3E}">
        <p14:creationId xmlns:p14="http://schemas.microsoft.com/office/powerpoint/2010/main" val="1756054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63"/>
          <p:cNvSpPr txBox="1">
            <a:spLocks noGrp="1"/>
          </p:cNvSpPr>
          <p:nvPr>
            <p:ph type="title"/>
          </p:nvPr>
        </p:nvSpPr>
        <p:spPr>
          <a:xfrm>
            <a:off x="836401" y="443572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</a:rPr>
              <a:t>13. Which area Business should we Focus more on our product development? (Branding/Taste/Availability)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2377" name="Google Shape;2377;p63"/>
          <p:cNvSpPr txBox="1">
            <a:spLocks noGrp="1"/>
          </p:cNvSpPr>
          <p:nvPr>
            <p:ph type="title" idx="4294967295"/>
          </p:nvPr>
        </p:nvSpPr>
        <p:spPr>
          <a:xfrm>
            <a:off x="5725048" y="1053899"/>
            <a:ext cx="2448000" cy="360000"/>
          </a:xfrm>
          <a:prstGeom prst="rect">
            <a:avLst/>
          </a:prstGeom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</a:rPr>
              <a:t>Insights:</a:t>
            </a:r>
            <a:endParaRPr sz="3000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8C737-D601-B546-AC2A-E4713430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35877">
            <a:off x="7711800" y="1491823"/>
            <a:ext cx="3148336" cy="347974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0D4497-3BA4-4ED1-F3E2-C3E855F5623A}"/>
              </a:ext>
            </a:extLst>
          </p:cNvPr>
          <p:cNvSpPr/>
          <p:nvPr/>
        </p:nvSpPr>
        <p:spPr>
          <a:xfrm>
            <a:off x="5981419" y="1721465"/>
            <a:ext cx="2823045" cy="2252658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Google Shape;2374;p63">
            <a:extLst>
              <a:ext uri="{FF2B5EF4-FFF2-40B4-BE49-F238E27FC236}">
                <a16:creationId xmlns:a16="http://schemas.microsoft.com/office/drawing/2014/main" id="{78A376A4-F909-D6A5-5184-B3048BBD4BA4}"/>
              </a:ext>
            </a:extLst>
          </p:cNvPr>
          <p:cNvSpPr txBox="1"/>
          <p:nvPr/>
        </p:nvSpPr>
        <p:spPr>
          <a:xfrm>
            <a:off x="5979108" y="1707263"/>
            <a:ext cx="2823045" cy="226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key areas of focus for product development should be 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Taste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improv</a:t>
            </a:r>
            <a:r>
              <a:rPr lang="en-I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ment, ensuring widerspread 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availability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and incorporating 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health-Conscious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Features to cater to customer preference and ehance the overall product experience</a:t>
            </a:r>
            <a:endParaRPr b="1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6C8F1-4DE0-BC56-C815-253819D2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9935">
            <a:off x="-1900955" y="2886868"/>
            <a:ext cx="3148336" cy="34797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C0AAD4-9157-83F5-E953-D4E9F5EFE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401" y="1780952"/>
            <a:ext cx="4978245" cy="1700388"/>
          </a:xfrm>
          <a:prstGeom prst="rect">
            <a:avLst/>
          </a:prstGeom>
        </p:spPr>
      </p:pic>
      <p:sp>
        <p:nvSpPr>
          <p:cNvPr id="11" name="Google Shape;2374;p63">
            <a:extLst>
              <a:ext uri="{FF2B5EF4-FFF2-40B4-BE49-F238E27FC236}">
                <a16:creationId xmlns:a16="http://schemas.microsoft.com/office/drawing/2014/main" id="{0F6BC7F9-CF77-5A35-D491-73FB2AC98BE8}"/>
              </a:ext>
            </a:extLst>
          </p:cNvPr>
          <p:cNvSpPr txBox="1"/>
          <p:nvPr/>
        </p:nvSpPr>
        <p:spPr>
          <a:xfrm>
            <a:off x="774452" y="1413899"/>
            <a:ext cx="1397226" cy="36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>
                    <a:lumMod val="50000"/>
                  </a:schemeClr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Feedback</a:t>
            </a:r>
            <a:endParaRPr sz="1200" dirty="0">
              <a:solidFill>
                <a:schemeClr val="accent2">
                  <a:lumMod val="50000"/>
                </a:schemeClr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  <p:extLst>
      <p:ext uri="{BB962C8B-B14F-4D97-AF65-F5344CB8AC3E}">
        <p14:creationId xmlns:p14="http://schemas.microsoft.com/office/powerpoint/2010/main" val="3645351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50"/>
          <p:cNvSpPr txBox="1">
            <a:spLocks noGrp="1"/>
          </p:cNvSpPr>
          <p:nvPr>
            <p:ph type="title"/>
          </p:nvPr>
        </p:nvSpPr>
        <p:spPr>
          <a:xfrm>
            <a:off x="-475753" y="663335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RECOMMENDATIONS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C1DBD7-38F7-E6CA-7C67-968F258B6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21" y="1119187"/>
            <a:ext cx="7791450" cy="29051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91D344E-4ED3-C140-9E54-CA307E746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9935">
            <a:off x="-1748555" y="2095895"/>
            <a:ext cx="3148336" cy="34797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7" name="Google Shape;1867;p39"/>
          <p:cNvGrpSpPr/>
          <p:nvPr/>
        </p:nvGrpSpPr>
        <p:grpSpPr>
          <a:xfrm>
            <a:off x="-257796" y="-2037612"/>
            <a:ext cx="8970230" cy="9019225"/>
            <a:chOff x="-316251" y="-1596174"/>
            <a:chExt cx="8970230" cy="9019225"/>
          </a:xfrm>
        </p:grpSpPr>
        <p:pic>
          <p:nvPicPr>
            <p:cNvPr id="1868" name="Google Shape;1868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32822">
              <a:off x="6046154" y="4165320"/>
              <a:ext cx="2343974" cy="24849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9" name="Google Shape;1869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600932">
              <a:off x="2408959" y="3913514"/>
              <a:ext cx="2482562" cy="31181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0" name="Google Shape;1870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5986251" y="4401950"/>
              <a:ext cx="592727" cy="493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1" name="Google Shape;1871;p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2498744" flipH="1">
              <a:off x="2207943" y="4047376"/>
              <a:ext cx="1075541" cy="627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2" name="Google Shape;1872;p3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1210760" flipH="1">
              <a:off x="-57991" y="-1056506"/>
              <a:ext cx="3506333" cy="21212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3" name="Google Shape;1873;p3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2212179" y="4264600"/>
              <a:ext cx="167875" cy="16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4" name="Google Shape;1874;p3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5">
              <a:off x="4626109" y="-975269"/>
              <a:ext cx="3506335" cy="21212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5" name="Google Shape;1875;p3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6309504" y="4096850"/>
              <a:ext cx="167875" cy="167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77" name="Google Shape;1877;p39"/>
          <p:cNvSpPr txBox="1">
            <a:spLocks noGrp="1"/>
          </p:cNvSpPr>
          <p:nvPr>
            <p:ph type="title"/>
          </p:nvPr>
        </p:nvSpPr>
        <p:spPr>
          <a:xfrm>
            <a:off x="3135504" y="1311754"/>
            <a:ext cx="3618385" cy="2320495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" sz="2000" b="0" dirty="0"/>
              <a:t>Overview</a:t>
            </a:r>
            <a:br>
              <a:rPr lang="en" sz="2000" b="0" dirty="0"/>
            </a:br>
            <a:r>
              <a:rPr lang="en" sz="2000" b="0" dirty="0"/>
              <a:t>Objective</a:t>
            </a:r>
            <a:br>
              <a:rPr lang="en" sz="2000" b="0" dirty="0"/>
            </a:br>
            <a:r>
              <a:rPr lang="en" sz="2000" b="0" dirty="0"/>
              <a:t>Data</a:t>
            </a:r>
            <a:br>
              <a:rPr lang="en" sz="2000" b="0" dirty="0"/>
            </a:br>
            <a:r>
              <a:rPr lang="en" sz="2000" b="0" dirty="0"/>
              <a:t>Primary Insights</a:t>
            </a:r>
            <a:br>
              <a:rPr lang="en" sz="2000" b="0" dirty="0"/>
            </a:br>
            <a:r>
              <a:rPr lang="en" sz="2000" b="0" dirty="0"/>
              <a:t>Secondary Insights</a:t>
            </a:r>
            <a:br>
              <a:rPr lang="en" sz="2000" b="0" dirty="0"/>
            </a:br>
            <a:r>
              <a:rPr lang="en" sz="2000" b="0" dirty="0"/>
              <a:t>recommendations</a:t>
            </a:r>
            <a:endParaRPr sz="2000" b="0" dirty="0"/>
          </a:p>
        </p:txBody>
      </p:sp>
      <p:sp>
        <p:nvSpPr>
          <p:cNvPr id="1878" name="Google Shape;1878;p39"/>
          <p:cNvSpPr txBox="1">
            <a:spLocks noGrp="1"/>
          </p:cNvSpPr>
          <p:nvPr>
            <p:ph type="title" idx="2"/>
          </p:nvPr>
        </p:nvSpPr>
        <p:spPr>
          <a:xfrm>
            <a:off x="2815891" y="831238"/>
            <a:ext cx="3365100" cy="76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DA965A-8519-DBA2-190E-B20B771270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49935">
            <a:off x="-1495471" y="1763453"/>
            <a:ext cx="3213028" cy="35512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85FD86-0CEB-5FD5-528E-95A91BD926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425942">
            <a:off x="7370334" y="2873168"/>
            <a:ext cx="3213028" cy="355124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8275BE-910A-B555-FF3E-7944AB150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746" y="1178782"/>
            <a:ext cx="3031993" cy="3494942"/>
          </a:xfrm>
          <a:prstGeom prst="rect">
            <a:avLst/>
          </a:prstGeom>
        </p:spPr>
      </p:pic>
      <p:sp>
        <p:nvSpPr>
          <p:cNvPr id="2123" name="Google Shape;2123;p50"/>
          <p:cNvSpPr txBox="1">
            <a:spLocks noGrp="1"/>
          </p:cNvSpPr>
          <p:nvPr>
            <p:ph type="title"/>
          </p:nvPr>
        </p:nvSpPr>
        <p:spPr>
          <a:xfrm>
            <a:off x="1594038" y="571017"/>
            <a:ext cx="2878984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</a:t>
            </a:r>
            <a:endParaRPr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CD0878A-6008-4F7A-B4DB-17B95A0B6B9E}"/>
              </a:ext>
            </a:extLst>
          </p:cNvPr>
          <p:cNvSpPr/>
          <p:nvPr/>
        </p:nvSpPr>
        <p:spPr>
          <a:xfrm>
            <a:off x="849073" y="1272566"/>
            <a:ext cx="4462698" cy="95481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Google Shape;2374;p63">
            <a:extLst>
              <a:ext uri="{FF2B5EF4-FFF2-40B4-BE49-F238E27FC236}">
                <a16:creationId xmlns:a16="http://schemas.microsoft.com/office/drawing/2014/main" id="{3415D1DB-764C-1615-DCF3-9D12440BFB2F}"/>
              </a:ext>
            </a:extLst>
          </p:cNvPr>
          <p:cNvSpPr txBox="1"/>
          <p:nvPr/>
        </p:nvSpPr>
        <p:spPr>
          <a:xfrm>
            <a:off x="849073" y="1272566"/>
            <a:ext cx="4462698" cy="1048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We Should Target males, aged 15-45 Years. Our aim is to reach our audience in major cities in Tier 1 and 2 like Bangalore, Hyderabad, Mumbai, Chennai, Delhi, Pune, Kolkata</a:t>
            </a:r>
            <a:endParaRPr sz="1300" b="1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EA85DDF-AA04-43E7-97D1-9F62882D07AE}"/>
              </a:ext>
            </a:extLst>
          </p:cNvPr>
          <p:cNvSpPr/>
          <p:nvPr/>
        </p:nvSpPr>
        <p:spPr>
          <a:xfrm>
            <a:off x="849073" y="2473569"/>
            <a:ext cx="4462698" cy="95481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F6653A-862D-E1BA-0E02-72EBF33D4FEF}"/>
              </a:ext>
            </a:extLst>
          </p:cNvPr>
          <p:cNvSpPr/>
          <p:nvPr/>
        </p:nvSpPr>
        <p:spPr>
          <a:xfrm>
            <a:off x="849073" y="3651126"/>
            <a:ext cx="4462698" cy="95481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Google Shape;2374;p63">
            <a:extLst>
              <a:ext uri="{FF2B5EF4-FFF2-40B4-BE49-F238E27FC236}">
                <a16:creationId xmlns:a16="http://schemas.microsoft.com/office/drawing/2014/main" id="{3F5599A9-079D-5632-1645-BF0E7FB8F2D3}"/>
              </a:ext>
            </a:extLst>
          </p:cNvPr>
          <p:cNvSpPr txBox="1"/>
          <p:nvPr/>
        </p:nvSpPr>
        <p:spPr>
          <a:xfrm>
            <a:off x="849073" y="2426677"/>
            <a:ext cx="4462698" cy="1048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Our Target Customer Consist of Two distinct Groups: Individuals  who engage in sports and exercise activities, and those who are dedicated to studying or working late Hours.</a:t>
            </a:r>
            <a:endParaRPr sz="1300" b="1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" name="Google Shape;2374;p63">
            <a:extLst>
              <a:ext uri="{FF2B5EF4-FFF2-40B4-BE49-F238E27FC236}">
                <a16:creationId xmlns:a16="http://schemas.microsoft.com/office/drawing/2014/main" id="{CA079ED4-09A6-B909-0241-BECE45E6E3F6}"/>
              </a:ext>
            </a:extLst>
          </p:cNvPr>
          <p:cNvSpPr txBox="1"/>
          <p:nvPr/>
        </p:nvSpPr>
        <p:spPr>
          <a:xfrm>
            <a:off x="802181" y="3604234"/>
            <a:ext cx="4462698" cy="1048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To Successfully market our drink, we need to target health-conscious individuals who prioritize their well-being. By effectively engaging this audience , we can build brand loyalty and capture a significant market</a:t>
            </a:r>
            <a:endParaRPr sz="1300" b="1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  <p:extLst>
      <p:ext uri="{BB962C8B-B14F-4D97-AF65-F5344CB8AC3E}">
        <p14:creationId xmlns:p14="http://schemas.microsoft.com/office/powerpoint/2010/main" val="3530969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50"/>
          <p:cNvSpPr txBox="1">
            <a:spLocks noGrp="1"/>
          </p:cNvSpPr>
          <p:nvPr>
            <p:ph type="title"/>
          </p:nvPr>
        </p:nvSpPr>
        <p:spPr>
          <a:xfrm>
            <a:off x="1594038" y="571017"/>
            <a:ext cx="2878984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WHERE</a:t>
            </a:r>
            <a:endParaRPr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CD0878A-6008-4F7A-B4DB-17B95A0B6B9E}"/>
              </a:ext>
            </a:extLst>
          </p:cNvPr>
          <p:cNvSpPr/>
          <p:nvPr/>
        </p:nvSpPr>
        <p:spPr>
          <a:xfrm>
            <a:off x="849073" y="1272566"/>
            <a:ext cx="4462698" cy="95481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Google Shape;2374;p63">
            <a:extLst>
              <a:ext uri="{FF2B5EF4-FFF2-40B4-BE49-F238E27FC236}">
                <a16:creationId xmlns:a16="http://schemas.microsoft.com/office/drawing/2014/main" id="{3415D1DB-764C-1615-DCF3-9D12440BFB2F}"/>
              </a:ext>
            </a:extLst>
          </p:cNvPr>
          <p:cNvSpPr txBox="1"/>
          <p:nvPr/>
        </p:nvSpPr>
        <p:spPr>
          <a:xfrm>
            <a:off x="849073" y="1272566"/>
            <a:ext cx="4462698" cy="1048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Target Customer prefer online ads and lead active lifestyles, making influencer marketing on social media a key strategy to reach them.</a:t>
            </a:r>
            <a:endParaRPr sz="1300" b="1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EA85DDF-AA04-43E7-97D1-9F62882D07AE}"/>
              </a:ext>
            </a:extLst>
          </p:cNvPr>
          <p:cNvSpPr/>
          <p:nvPr/>
        </p:nvSpPr>
        <p:spPr>
          <a:xfrm>
            <a:off x="849073" y="2473569"/>
            <a:ext cx="4462698" cy="95481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F6653A-862D-E1BA-0E02-72EBF33D4FEF}"/>
              </a:ext>
            </a:extLst>
          </p:cNvPr>
          <p:cNvSpPr/>
          <p:nvPr/>
        </p:nvSpPr>
        <p:spPr>
          <a:xfrm>
            <a:off x="849073" y="3651126"/>
            <a:ext cx="4462698" cy="95481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Google Shape;2374;p63">
            <a:extLst>
              <a:ext uri="{FF2B5EF4-FFF2-40B4-BE49-F238E27FC236}">
                <a16:creationId xmlns:a16="http://schemas.microsoft.com/office/drawing/2014/main" id="{3F5599A9-079D-5632-1645-BF0E7FB8F2D3}"/>
              </a:ext>
            </a:extLst>
          </p:cNvPr>
          <p:cNvSpPr txBox="1"/>
          <p:nvPr/>
        </p:nvSpPr>
        <p:spPr>
          <a:xfrm>
            <a:off x="849073" y="2426677"/>
            <a:ext cx="4462698" cy="1048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We’ll build a vibrant brand community through social media, online ads, and TV commercials, while also organizing sports events to engage customers during physical activities</a:t>
            </a:r>
            <a:endParaRPr sz="1300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" name="Google Shape;2374;p63">
            <a:extLst>
              <a:ext uri="{FF2B5EF4-FFF2-40B4-BE49-F238E27FC236}">
                <a16:creationId xmlns:a16="http://schemas.microsoft.com/office/drawing/2014/main" id="{CA079ED4-09A6-B909-0241-BECE45E6E3F6}"/>
              </a:ext>
            </a:extLst>
          </p:cNvPr>
          <p:cNvSpPr txBox="1"/>
          <p:nvPr/>
        </p:nvSpPr>
        <p:spPr>
          <a:xfrm>
            <a:off x="802181" y="3604234"/>
            <a:ext cx="4462698" cy="1048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To amplify our marketing, a prominent sport or athlete with a strong social media presence will serve as  brand ambassador, connecting with our target audience of age 15-45</a:t>
            </a:r>
            <a:endParaRPr sz="1300" b="1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7D9D36-CC57-DFF5-D615-B54020444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563" y="1154111"/>
            <a:ext cx="3003221" cy="35593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E0BC00C-BA70-1A73-BBE7-F9B7FB195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9935">
            <a:off x="-1748554" y="2131509"/>
            <a:ext cx="3148336" cy="347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29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50"/>
          <p:cNvSpPr txBox="1">
            <a:spLocks noGrp="1"/>
          </p:cNvSpPr>
          <p:nvPr>
            <p:ph type="title"/>
          </p:nvPr>
        </p:nvSpPr>
        <p:spPr>
          <a:xfrm>
            <a:off x="1594038" y="571017"/>
            <a:ext cx="2878984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</a:t>
            </a:r>
            <a:endParaRPr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CD0878A-6008-4F7A-B4DB-17B95A0B6B9E}"/>
              </a:ext>
            </a:extLst>
          </p:cNvPr>
          <p:cNvSpPr/>
          <p:nvPr/>
        </p:nvSpPr>
        <p:spPr>
          <a:xfrm>
            <a:off x="849073" y="1272566"/>
            <a:ext cx="4462698" cy="95481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Google Shape;2374;p63">
            <a:extLst>
              <a:ext uri="{FF2B5EF4-FFF2-40B4-BE49-F238E27FC236}">
                <a16:creationId xmlns:a16="http://schemas.microsoft.com/office/drawing/2014/main" id="{3415D1DB-764C-1615-DCF3-9D12440BFB2F}"/>
              </a:ext>
            </a:extLst>
          </p:cNvPr>
          <p:cNvSpPr txBox="1"/>
          <p:nvPr/>
        </p:nvSpPr>
        <p:spPr>
          <a:xfrm>
            <a:off x="849073" y="1272566"/>
            <a:ext cx="4462698" cy="1048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To market our drink effectively, we need to make it affordable within the preferred price range of 50-99 Rs, establishing it as  a go-to option for customer.</a:t>
            </a:r>
            <a:endParaRPr sz="1300" b="1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D57950-B432-CA70-FBC6-4146D83DDD3B}"/>
              </a:ext>
            </a:extLst>
          </p:cNvPr>
          <p:cNvSpPr/>
          <p:nvPr/>
        </p:nvSpPr>
        <p:spPr>
          <a:xfrm>
            <a:off x="5661513" y="1253146"/>
            <a:ext cx="2715475" cy="3318854"/>
          </a:xfrm>
          <a:prstGeom prst="roundRect">
            <a:avLst>
              <a:gd name="adj" fmla="val 10803"/>
            </a:avLst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EA85DDF-AA04-43E7-97D1-9F62882D07AE}"/>
              </a:ext>
            </a:extLst>
          </p:cNvPr>
          <p:cNvSpPr/>
          <p:nvPr/>
        </p:nvSpPr>
        <p:spPr>
          <a:xfrm>
            <a:off x="849073" y="2473569"/>
            <a:ext cx="4462698" cy="95481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F6653A-862D-E1BA-0E02-72EBF33D4FEF}"/>
              </a:ext>
            </a:extLst>
          </p:cNvPr>
          <p:cNvSpPr/>
          <p:nvPr/>
        </p:nvSpPr>
        <p:spPr>
          <a:xfrm>
            <a:off x="849073" y="3651126"/>
            <a:ext cx="4462698" cy="95481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Google Shape;2374;p63">
            <a:extLst>
              <a:ext uri="{FF2B5EF4-FFF2-40B4-BE49-F238E27FC236}">
                <a16:creationId xmlns:a16="http://schemas.microsoft.com/office/drawing/2014/main" id="{3F5599A9-079D-5632-1645-BF0E7FB8F2D3}"/>
              </a:ext>
            </a:extLst>
          </p:cNvPr>
          <p:cNvSpPr txBox="1"/>
          <p:nvPr/>
        </p:nvSpPr>
        <p:spPr>
          <a:xfrm>
            <a:off x="849073" y="2426677"/>
            <a:ext cx="4462698" cy="1048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To market our drink effectively, prioritize eco-friendly packaging, offer diverse flavors, highlight caffeine for an instant energy boost, and provide organic/healthy option.</a:t>
            </a:r>
            <a:endParaRPr sz="1300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" name="Google Shape;2374;p63">
            <a:extLst>
              <a:ext uri="{FF2B5EF4-FFF2-40B4-BE49-F238E27FC236}">
                <a16:creationId xmlns:a16="http://schemas.microsoft.com/office/drawing/2014/main" id="{CA079ED4-09A6-B909-0241-BECE45E6E3F6}"/>
              </a:ext>
            </a:extLst>
          </p:cNvPr>
          <p:cNvSpPr txBox="1"/>
          <p:nvPr/>
        </p:nvSpPr>
        <p:spPr>
          <a:xfrm>
            <a:off x="802181" y="3627680"/>
            <a:ext cx="4462698" cy="1048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To enhance marketing efforts, we can create limited edition drinks tied to trends, enticing customers to collect and try our energy drinks.</a:t>
            </a:r>
            <a:endParaRPr sz="1300" b="1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42593C-A78D-2CB0-64DA-48015B90D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311" y="1063017"/>
            <a:ext cx="3558566" cy="36965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AF4004C-C6EE-206B-A0F6-40AFB64B1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9935">
            <a:off x="-1848207" y="2131065"/>
            <a:ext cx="3148336" cy="347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24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A0AB7D-114A-9FF2-E319-2BE6CCF2E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70901" y="529505"/>
            <a:ext cx="6343650" cy="3571875"/>
          </a:xfrm>
          <a:prstGeom prst="rect">
            <a:avLst/>
          </a:prstGeom>
        </p:spPr>
      </p:pic>
      <p:sp>
        <p:nvSpPr>
          <p:cNvPr id="9" name="Google Shape;2413;p66">
            <a:extLst>
              <a:ext uri="{FF2B5EF4-FFF2-40B4-BE49-F238E27FC236}">
                <a16:creationId xmlns:a16="http://schemas.microsoft.com/office/drawing/2014/main" id="{A1BC1ED3-4465-D6DC-9E9E-AA1DF96DC6D5}"/>
              </a:ext>
            </a:extLst>
          </p:cNvPr>
          <p:cNvSpPr txBox="1">
            <a:spLocks/>
          </p:cNvSpPr>
          <p:nvPr/>
        </p:nvSpPr>
        <p:spPr>
          <a:xfrm>
            <a:off x="2531097" y="763725"/>
            <a:ext cx="4903838" cy="8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00"/>
              <a:buFont typeface="Fugaz One"/>
              <a:buNone/>
              <a:defRPr sz="8200" b="1" i="0" u="none" strike="noStrike" cap="none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IN" sz="7500" dirty="0"/>
              <a:t>THANKS!</a:t>
            </a:r>
          </a:p>
        </p:txBody>
      </p:sp>
      <p:sp>
        <p:nvSpPr>
          <p:cNvPr id="10" name="Google Shape;2414;p66">
            <a:extLst>
              <a:ext uri="{FF2B5EF4-FFF2-40B4-BE49-F238E27FC236}">
                <a16:creationId xmlns:a16="http://schemas.microsoft.com/office/drawing/2014/main" id="{1479FD1E-350E-AFCF-E732-7232D48F2BE6}"/>
              </a:ext>
            </a:extLst>
          </p:cNvPr>
          <p:cNvSpPr txBox="1">
            <a:spLocks/>
          </p:cNvSpPr>
          <p:nvPr/>
        </p:nvSpPr>
        <p:spPr>
          <a:xfrm>
            <a:off x="3326474" y="1819345"/>
            <a:ext cx="3219300" cy="8214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solidFill>
                  <a:schemeClr val="accent2"/>
                </a:solidFill>
              </a:rPr>
              <a:t>Do you have any questions?</a:t>
            </a:r>
          </a:p>
          <a:p>
            <a:pPr algn="ctr">
              <a:spcBef>
                <a:spcPts val="1000"/>
              </a:spcBef>
            </a:pPr>
            <a:r>
              <a:rPr lang="en-US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akashm8606@gmail.com</a:t>
            </a:r>
          </a:p>
        </p:txBody>
      </p:sp>
      <p:pic>
        <p:nvPicPr>
          <p:cNvPr id="27" name="Picture 26">
            <a:hlinkClick r:id="rId4"/>
            <a:extLst>
              <a:ext uri="{FF2B5EF4-FFF2-40B4-BE49-F238E27FC236}">
                <a16:creationId xmlns:a16="http://schemas.microsoft.com/office/drawing/2014/main" id="{7B6200AF-8174-2EC0-90E8-31E366634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7064" y="2569989"/>
            <a:ext cx="705110" cy="705110"/>
          </a:xfrm>
          <a:prstGeom prst="rect">
            <a:avLst/>
          </a:prstGeom>
        </p:spPr>
      </p:pic>
      <p:pic>
        <p:nvPicPr>
          <p:cNvPr id="29" name="Picture 28">
            <a:hlinkClick r:id="rId6"/>
            <a:extLst>
              <a:ext uri="{FF2B5EF4-FFF2-40B4-BE49-F238E27FC236}">
                <a16:creationId xmlns:a16="http://schemas.microsoft.com/office/drawing/2014/main" id="{D8CBAE57-B4AB-3209-3331-CEE1402BC3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9879" y="2571750"/>
            <a:ext cx="705110" cy="7051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1804" name="Google Shape;1804;p36"/>
          <p:cNvSpPr txBox="1">
            <a:spLocks noGrp="1"/>
          </p:cNvSpPr>
          <p:nvPr>
            <p:ph type="body" idx="1"/>
          </p:nvPr>
        </p:nvSpPr>
        <p:spPr>
          <a:xfrm>
            <a:off x="2040800" y="1286000"/>
            <a:ext cx="5312500" cy="2990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accent3"/>
                </a:solidFill>
              </a:rPr>
              <a:t>CodeX</a:t>
            </a:r>
            <a:r>
              <a:rPr lang="en-US" sz="1400" dirty="0">
                <a:solidFill>
                  <a:schemeClr val="accent3"/>
                </a:solidFill>
              </a:rPr>
              <a:t>, a German Beverage Company, has launched an innovative energy drink in 10 cities across India, After Conducting an extensive survey to understand consumer preferences and cater to their needs.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3"/>
              </a:solidFill>
            </a:endParaRP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3"/>
                </a:solidFill>
              </a:rPr>
              <a:t>By Gathering valuable insights through the survey, </a:t>
            </a:r>
            <a:r>
              <a:rPr lang="en-US" sz="1400" dirty="0" err="1">
                <a:solidFill>
                  <a:schemeClr val="accent3"/>
                </a:solidFill>
              </a:rPr>
              <a:t>CodeX</a:t>
            </a:r>
            <a:r>
              <a:rPr lang="en-US" sz="1400" dirty="0">
                <a:solidFill>
                  <a:schemeClr val="accent3"/>
                </a:solidFill>
              </a:rPr>
              <a:t> aims to shape effective marketing strategies, increase brand awareness, and capture a significant share of the Indian beverage market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3"/>
              </a:solidFill>
            </a:endParaRP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3"/>
                </a:solidFill>
              </a:rPr>
              <a:t>Committed to delivering refreshing and enjoyable experiences, </a:t>
            </a:r>
            <a:r>
              <a:rPr lang="en-US" sz="1400" dirty="0" err="1">
                <a:solidFill>
                  <a:schemeClr val="accent3"/>
                </a:solidFill>
              </a:rPr>
              <a:t>CodeX</a:t>
            </a:r>
            <a:r>
              <a:rPr lang="en-US" sz="1400" dirty="0">
                <a:solidFill>
                  <a:schemeClr val="accent3"/>
                </a:solidFill>
              </a:rPr>
              <a:t> combines German excellence with local preferences, ensuring that their energy drink resonates with the Indian consumers.</a:t>
            </a:r>
            <a:endParaRPr sz="1400" dirty="0">
              <a:solidFill>
                <a:schemeClr val="accent3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CC61A8-4850-3800-87AF-9312FEC82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9935">
            <a:off x="-1415170" y="3358894"/>
            <a:ext cx="2252144" cy="24892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AB0306-46D6-FF7A-8750-3E95767F4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340077">
            <a:off x="7775676" y="1845011"/>
            <a:ext cx="3166720" cy="350005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49"/>
          <p:cNvSpPr/>
          <p:nvPr/>
        </p:nvSpPr>
        <p:spPr>
          <a:xfrm rot="10800000">
            <a:off x="5904000" y="2570400"/>
            <a:ext cx="2378700" cy="1153075"/>
          </a:xfrm>
          <a:prstGeom prst="round2SameRect">
            <a:avLst>
              <a:gd name="adj1" fmla="val 1757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49"/>
          <p:cNvSpPr/>
          <p:nvPr/>
        </p:nvSpPr>
        <p:spPr>
          <a:xfrm rot="10800000">
            <a:off x="5904300" y="1926000"/>
            <a:ext cx="2378100" cy="644400"/>
          </a:xfrm>
          <a:prstGeom prst="round2SameRect">
            <a:avLst>
              <a:gd name="adj1" fmla="val 0"/>
              <a:gd name="adj2" fmla="val 591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cxnSp>
        <p:nvCxnSpPr>
          <p:cNvPr id="2102" name="Google Shape;2102;p49"/>
          <p:cNvCxnSpPr/>
          <p:nvPr/>
        </p:nvCxnSpPr>
        <p:spPr>
          <a:xfrm>
            <a:off x="5976600" y="2480000"/>
            <a:ext cx="2233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03" name="Google Shape;2103;p49"/>
          <p:cNvSpPr/>
          <p:nvPr/>
        </p:nvSpPr>
        <p:spPr>
          <a:xfrm rot="10800000">
            <a:off x="3382650" y="2556688"/>
            <a:ext cx="2378700" cy="1166787"/>
          </a:xfrm>
          <a:prstGeom prst="round2SameRect">
            <a:avLst>
              <a:gd name="adj1" fmla="val 1757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49"/>
          <p:cNvSpPr/>
          <p:nvPr/>
        </p:nvSpPr>
        <p:spPr>
          <a:xfrm rot="10800000">
            <a:off x="3382950" y="1926000"/>
            <a:ext cx="2378100" cy="630688"/>
          </a:xfrm>
          <a:prstGeom prst="round2SameRect">
            <a:avLst>
              <a:gd name="adj1" fmla="val 0"/>
              <a:gd name="adj2" fmla="val 591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cxnSp>
        <p:nvCxnSpPr>
          <p:cNvPr id="2105" name="Google Shape;2105;p49"/>
          <p:cNvCxnSpPr/>
          <p:nvPr/>
        </p:nvCxnSpPr>
        <p:spPr>
          <a:xfrm>
            <a:off x="3455250" y="2480000"/>
            <a:ext cx="2233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06" name="Google Shape;2106;p49"/>
          <p:cNvSpPr txBox="1">
            <a:spLocks noGrp="1"/>
          </p:cNvSpPr>
          <p:nvPr>
            <p:ph type="title" idx="2"/>
          </p:nvPr>
        </p:nvSpPr>
        <p:spPr>
          <a:xfrm>
            <a:off x="5977350" y="2040013"/>
            <a:ext cx="2232000" cy="363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3)</a:t>
            </a:r>
            <a:endParaRPr dirty="0"/>
          </a:p>
        </p:txBody>
      </p:sp>
      <p:sp>
        <p:nvSpPr>
          <p:cNvPr id="2107" name="Google Shape;2107;p49"/>
          <p:cNvSpPr/>
          <p:nvPr/>
        </p:nvSpPr>
        <p:spPr>
          <a:xfrm rot="10800000">
            <a:off x="860400" y="2570400"/>
            <a:ext cx="2378700" cy="1153075"/>
          </a:xfrm>
          <a:prstGeom prst="round2SameRect">
            <a:avLst>
              <a:gd name="adj1" fmla="val 1757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49"/>
          <p:cNvSpPr/>
          <p:nvPr/>
        </p:nvSpPr>
        <p:spPr>
          <a:xfrm rot="10800000">
            <a:off x="860700" y="1926000"/>
            <a:ext cx="2378100" cy="644400"/>
          </a:xfrm>
          <a:prstGeom prst="round2SameRect">
            <a:avLst>
              <a:gd name="adj1" fmla="val 0"/>
              <a:gd name="adj2" fmla="val 591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2110" name="Google Shape;2110;p49"/>
          <p:cNvSpPr txBox="1">
            <a:spLocks noGrp="1"/>
          </p:cNvSpPr>
          <p:nvPr>
            <p:ph type="title"/>
          </p:nvPr>
        </p:nvSpPr>
        <p:spPr>
          <a:xfrm>
            <a:off x="933450" y="2040013"/>
            <a:ext cx="2232600" cy="363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1)</a:t>
            </a:r>
            <a:endParaRPr dirty="0"/>
          </a:p>
        </p:txBody>
      </p:sp>
      <p:sp>
        <p:nvSpPr>
          <p:cNvPr id="2112" name="Google Shape;2112;p49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</a:t>
            </a:r>
            <a:endParaRPr dirty="0"/>
          </a:p>
        </p:txBody>
      </p:sp>
      <p:sp>
        <p:nvSpPr>
          <p:cNvPr id="2114" name="Google Shape;2114;p49"/>
          <p:cNvSpPr txBox="1">
            <a:spLocks noGrp="1"/>
          </p:cNvSpPr>
          <p:nvPr>
            <p:ph type="title" idx="4"/>
          </p:nvPr>
        </p:nvSpPr>
        <p:spPr>
          <a:xfrm>
            <a:off x="3456000" y="2040013"/>
            <a:ext cx="2232000" cy="363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2)</a:t>
            </a:r>
            <a:endParaRPr dirty="0"/>
          </a:p>
        </p:txBody>
      </p:sp>
      <p:sp>
        <p:nvSpPr>
          <p:cNvPr id="2115" name="Google Shape;2115;p49"/>
          <p:cNvSpPr txBox="1">
            <a:spLocks noGrp="1"/>
          </p:cNvSpPr>
          <p:nvPr>
            <p:ph type="title" idx="7"/>
          </p:nvPr>
        </p:nvSpPr>
        <p:spPr>
          <a:xfrm>
            <a:off x="933000" y="2800187"/>
            <a:ext cx="2232600" cy="6444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Analyse the data</a:t>
            </a:r>
            <a:endParaRPr sz="2500" dirty="0"/>
          </a:p>
        </p:txBody>
      </p:sp>
      <p:sp>
        <p:nvSpPr>
          <p:cNvPr id="2116" name="Google Shape;2116;p49"/>
          <p:cNvSpPr txBox="1">
            <a:spLocks noGrp="1"/>
          </p:cNvSpPr>
          <p:nvPr>
            <p:ph type="title" idx="8"/>
          </p:nvPr>
        </p:nvSpPr>
        <p:spPr>
          <a:xfrm>
            <a:off x="3456000" y="2735711"/>
            <a:ext cx="2232000" cy="7088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Find Target Customers</a:t>
            </a:r>
            <a:endParaRPr sz="2500" dirty="0"/>
          </a:p>
        </p:txBody>
      </p:sp>
      <p:sp>
        <p:nvSpPr>
          <p:cNvPr id="2117" name="Google Shape;2117;p49"/>
          <p:cNvSpPr txBox="1">
            <a:spLocks noGrp="1"/>
          </p:cNvSpPr>
          <p:nvPr>
            <p:ph type="title" idx="9"/>
          </p:nvPr>
        </p:nvSpPr>
        <p:spPr>
          <a:xfrm>
            <a:off x="5964650" y="2622699"/>
            <a:ext cx="2232000" cy="10237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Recommendations for CodeX energy Drink</a:t>
            </a:r>
            <a:endParaRPr sz="2200" dirty="0"/>
          </a:p>
        </p:txBody>
      </p:sp>
      <p:cxnSp>
        <p:nvCxnSpPr>
          <p:cNvPr id="2118" name="Google Shape;2118;p49"/>
          <p:cNvCxnSpPr/>
          <p:nvPr/>
        </p:nvCxnSpPr>
        <p:spPr>
          <a:xfrm>
            <a:off x="933000" y="2480000"/>
            <a:ext cx="2233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B469DB7-07F5-9CFD-9284-DED719A40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9935">
            <a:off x="-1819645" y="1550597"/>
            <a:ext cx="3148336" cy="3479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8E4CFB-C8DC-D5F2-A0F4-C16C713CF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191162">
            <a:off x="7984755" y="2826684"/>
            <a:ext cx="3148336" cy="347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984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50"/>
          <p:cNvSpPr txBox="1">
            <a:spLocks noGrp="1"/>
          </p:cNvSpPr>
          <p:nvPr>
            <p:ph type="title"/>
          </p:nvPr>
        </p:nvSpPr>
        <p:spPr>
          <a:xfrm>
            <a:off x="605699" y="482475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07993-F10B-E8BA-BACD-F79650803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412" y="1052700"/>
            <a:ext cx="6886575" cy="3286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2EF2A0-AA92-B8D9-4DB8-8360BE7A5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975" y="3706864"/>
            <a:ext cx="2244725" cy="12639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81439E-9BC6-CC4F-468E-BC5FED7A3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9935">
            <a:off x="-1819646" y="2160197"/>
            <a:ext cx="3148336" cy="347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11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63"/>
          <p:cNvSpPr txBox="1">
            <a:spLocks noGrp="1"/>
          </p:cNvSpPr>
          <p:nvPr>
            <p:ph type="title"/>
          </p:nvPr>
        </p:nvSpPr>
        <p:spPr>
          <a:xfrm>
            <a:off x="380031" y="434700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</a:rPr>
              <a:t>1. Who Prefers engery drirnk more? (Male, Female, Non-Binay)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2374" name="Google Shape;2374;p63"/>
          <p:cNvSpPr txBox="1"/>
          <p:nvPr/>
        </p:nvSpPr>
        <p:spPr>
          <a:xfrm>
            <a:off x="603599" y="1063869"/>
            <a:ext cx="3628432" cy="53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Male Highly Prefers Energy Drink</a:t>
            </a:r>
            <a:endParaRPr sz="1600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377" name="Google Shape;2377;p63"/>
          <p:cNvSpPr txBox="1">
            <a:spLocks noGrp="1"/>
          </p:cNvSpPr>
          <p:nvPr>
            <p:ph type="title" idx="4294967295"/>
          </p:nvPr>
        </p:nvSpPr>
        <p:spPr>
          <a:xfrm>
            <a:off x="5725048" y="1053899"/>
            <a:ext cx="2448000" cy="360000"/>
          </a:xfrm>
          <a:prstGeom prst="rect">
            <a:avLst/>
          </a:prstGeom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</a:rPr>
              <a:t>Insights:</a:t>
            </a:r>
            <a:endParaRPr sz="3000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8C737-D601-B546-AC2A-E4713430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35877">
            <a:off x="7711800" y="1491823"/>
            <a:ext cx="3148336" cy="34797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5C366B-AB97-78D8-F150-C815FE2E4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3" y="1230924"/>
            <a:ext cx="5928526" cy="3791132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0D4497-3BA4-4ED1-F3E2-C3E855F5623A}"/>
              </a:ext>
            </a:extLst>
          </p:cNvPr>
          <p:cNvSpPr/>
          <p:nvPr/>
        </p:nvSpPr>
        <p:spPr>
          <a:xfrm>
            <a:off x="5981419" y="1721465"/>
            <a:ext cx="2823045" cy="10674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Google Shape;2374;p63">
            <a:extLst>
              <a:ext uri="{FF2B5EF4-FFF2-40B4-BE49-F238E27FC236}">
                <a16:creationId xmlns:a16="http://schemas.microsoft.com/office/drawing/2014/main" id="{78A376A4-F909-D6A5-5184-B3048BBD4BA4}"/>
              </a:ext>
            </a:extLst>
          </p:cNvPr>
          <p:cNvSpPr txBox="1"/>
          <p:nvPr/>
        </p:nvSpPr>
        <p:spPr>
          <a:xfrm>
            <a:off x="5938338" y="1757581"/>
            <a:ext cx="2823045" cy="63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Among the Respondent </a:t>
            </a:r>
            <a:r>
              <a:rPr lang="en" sz="1200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2.1K males</a:t>
            </a:r>
            <a:r>
              <a:rPr lang="en" sz="120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show a high preference for the energy drink, consuming it at least </a:t>
            </a:r>
            <a:r>
              <a:rPr lang="en" sz="1200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2-3 times a week.</a:t>
            </a:r>
            <a:endParaRPr sz="1200" b="1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6C8F1-4DE0-BC56-C815-253819D2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9935">
            <a:off x="-1900955" y="2886868"/>
            <a:ext cx="3148336" cy="34797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63"/>
          <p:cNvSpPr txBox="1">
            <a:spLocks noGrp="1"/>
          </p:cNvSpPr>
          <p:nvPr>
            <p:ph type="title"/>
          </p:nvPr>
        </p:nvSpPr>
        <p:spPr>
          <a:xfrm>
            <a:off x="836401" y="443572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</a:rPr>
              <a:t>2. Which age group prefers energy drinks more?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2374" name="Google Shape;2374;p63"/>
          <p:cNvSpPr txBox="1"/>
          <p:nvPr/>
        </p:nvSpPr>
        <p:spPr>
          <a:xfrm>
            <a:off x="603599" y="1063869"/>
            <a:ext cx="3628432" cy="53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19-20 Age Group: Top Energy Drink Consumers</a:t>
            </a:r>
            <a:endParaRPr sz="1600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377" name="Google Shape;2377;p63"/>
          <p:cNvSpPr txBox="1">
            <a:spLocks noGrp="1"/>
          </p:cNvSpPr>
          <p:nvPr>
            <p:ph type="title" idx="4294967295"/>
          </p:nvPr>
        </p:nvSpPr>
        <p:spPr>
          <a:xfrm>
            <a:off x="5725048" y="1053899"/>
            <a:ext cx="2448000" cy="360000"/>
          </a:xfrm>
          <a:prstGeom prst="rect">
            <a:avLst/>
          </a:prstGeom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</a:rPr>
              <a:t>Insights:</a:t>
            </a:r>
            <a:endParaRPr sz="3000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8C737-D601-B546-AC2A-E4713430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35877">
            <a:off x="7711800" y="1491823"/>
            <a:ext cx="3148336" cy="347974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0D4497-3BA4-4ED1-F3E2-C3E855F5623A}"/>
              </a:ext>
            </a:extLst>
          </p:cNvPr>
          <p:cNvSpPr/>
          <p:nvPr/>
        </p:nvSpPr>
        <p:spPr>
          <a:xfrm>
            <a:off x="5981419" y="1721465"/>
            <a:ext cx="2823045" cy="10674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Google Shape;2374;p63">
            <a:extLst>
              <a:ext uri="{FF2B5EF4-FFF2-40B4-BE49-F238E27FC236}">
                <a16:creationId xmlns:a16="http://schemas.microsoft.com/office/drawing/2014/main" id="{78A376A4-F909-D6A5-5184-B3048BBD4BA4}"/>
              </a:ext>
            </a:extLst>
          </p:cNvPr>
          <p:cNvSpPr txBox="1"/>
          <p:nvPr/>
        </p:nvSpPr>
        <p:spPr>
          <a:xfrm>
            <a:off x="5926615" y="1710689"/>
            <a:ext cx="2823045" cy="63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19-30 Age Group 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displays the highest prefrence for energy drink, followed by the 31-45 and 15-18</a:t>
            </a:r>
            <a:endParaRPr b="1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6C8F1-4DE0-BC56-C815-253819D2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9935">
            <a:off x="-1900955" y="2886868"/>
            <a:ext cx="3148336" cy="3479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330F86-9261-67F0-189C-4F4CDAC1F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26075" y="1256357"/>
            <a:ext cx="7465400" cy="370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322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63"/>
          <p:cNvSpPr txBox="1">
            <a:spLocks noGrp="1"/>
          </p:cNvSpPr>
          <p:nvPr>
            <p:ph type="title"/>
          </p:nvPr>
        </p:nvSpPr>
        <p:spPr>
          <a:xfrm>
            <a:off x="836401" y="443572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</a:rPr>
              <a:t>3. Which type of marketing reaches the most youth (15-30)?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2374" name="Google Shape;2374;p63"/>
          <p:cNvSpPr txBox="1"/>
          <p:nvPr/>
        </p:nvSpPr>
        <p:spPr>
          <a:xfrm>
            <a:off x="603599" y="1063869"/>
            <a:ext cx="3628432" cy="53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Online Ads: Youth’s Top Choice</a:t>
            </a:r>
            <a:endParaRPr sz="1600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377" name="Google Shape;2377;p63"/>
          <p:cNvSpPr txBox="1">
            <a:spLocks noGrp="1"/>
          </p:cNvSpPr>
          <p:nvPr>
            <p:ph type="title" idx="4294967295"/>
          </p:nvPr>
        </p:nvSpPr>
        <p:spPr>
          <a:xfrm>
            <a:off x="5725048" y="1053899"/>
            <a:ext cx="2448000" cy="360000"/>
          </a:xfrm>
          <a:prstGeom prst="rect">
            <a:avLst/>
          </a:prstGeom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</a:rPr>
              <a:t>Insights:</a:t>
            </a:r>
            <a:endParaRPr sz="3000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8C737-D601-B546-AC2A-E4713430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35877">
            <a:off x="7711800" y="1491823"/>
            <a:ext cx="3148336" cy="347974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0D4497-3BA4-4ED1-F3E2-C3E855F5623A}"/>
              </a:ext>
            </a:extLst>
          </p:cNvPr>
          <p:cNvSpPr/>
          <p:nvPr/>
        </p:nvSpPr>
        <p:spPr>
          <a:xfrm>
            <a:off x="5981419" y="1721465"/>
            <a:ext cx="2823045" cy="10674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Google Shape;2374;p63">
            <a:extLst>
              <a:ext uri="{FF2B5EF4-FFF2-40B4-BE49-F238E27FC236}">
                <a16:creationId xmlns:a16="http://schemas.microsoft.com/office/drawing/2014/main" id="{78A376A4-F909-D6A5-5184-B3048BBD4BA4}"/>
              </a:ext>
            </a:extLst>
          </p:cNvPr>
          <p:cNvSpPr txBox="1"/>
          <p:nvPr/>
        </p:nvSpPr>
        <p:spPr>
          <a:xfrm>
            <a:off x="5914892" y="1675520"/>
            <a:ext cx="2823045" cy="63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Online Ads 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effectively reach the youth aged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15-30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with TV commercials being the next effective marketing channels</a:t>
            </a:r>
            <a:endParaRPr b="1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6C8F1-4DE0-BC56-C815-253819D2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9935">
            <a:off x="-1900955" y="2886868"/>
            <a:ext cx="3148336" cy="34797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0103A8-E968-D2AC-A153-E3B834A29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1489" y="1053899"/>
            <a:ext cx="6594217" cy="386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7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63"/>
          <p:cNvSpPr txBox="1">
            <a:spLocks noGrp="1"/>
          </p:cNvSpPr>
          <p:nvPr>
            <p:ph type="title"/>
          </p:nvPr>
        </p:nvSpPr>
        <p:spPr>
          <a:xfrm>
            <a:off x="836401" y="443572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</a:rPr>
              <a:t>4. What are the preferred ingredients of energy drinks among respondents ?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2374" name="Google Shape;2374;p63"/>
          <p:cNvSpPr txBox="1"/>
          <p:nvPr/>
        </p:nvSpPr>
        <p:spPr>
          <a:xfrm>
            <a:off x="603599" y="1063869"/>
            <a:ext cx="4308370" cy="53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Caffeine: Energy Drink’s Key Ingredients</a:t>
            </a:r>
            <a:endParaRPr sz="1600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377" name="Google Shape;2377;p63"/>
          <p:cNvSpPr txBox="1">
            <a:spLocks noGrp="1"/>
          </p:cNvSpPr>
          <p:nvPr>
            <p:ph type="title" idx="4294967295"/>
          </p:nvPr>
        </p:nvSpPr>
        <p:spPr>
          <a:xfrm>
            <a:off x="5725048" y="1053899"/>
            <a:ext cx="2448000" cy="360000"/>
          </a:xfrm>
          <a:prstGeom prst="rect">
            <a:avLst/>
          </a:prstGeom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</a:rPr>
              <a:t>Insights:</a:t>
            </a:r>
            <a:endParaRPr sz="3000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8C737-D601-B546-AC2A-E4713430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35877">
            <a:off x="7711800" y="1491823"/>
            <a:ext cx="3148336" cy="347974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0D4497-3BA4-4ED1-F3E2-C3E855F5623A}"/>
              </a:ext>
            </a:extLst>
          </p:cNvPr>
          <p:cNvSpPr/>
          <p:nvPr/>
        </p:nvSpPr>
        <p:spPr>
          <a:xfrm>
            <a:off x="5981419" y="1721465"/>
            <a:ext cx="2823045" cy="10674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Google Shape;2374;p63">
            <a:extLst>
              <a:ext uri="{FF2B5EF4-FFF2-40B4-BE49-F238E27FC236}">
                <a16:creationId xmlns:a16="http://schemas.microsoft.com/office/drawing/2014/main" id="{78A376A4-F909-D6A5-5184-B3048BBD4BA4}"/>
              </a:ext>
            </a:extLst>
          </p:cNvPr>
          <p:cNvSpPr txBox="1"/>
          <p:nvPr/>
        </p:nvSpPr>
        <p:spPr>
          <a:xfrm>
            <a:off x="5914892" y="1652074"/>
            <a:ext cx="2823045" cy="63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Caffeine</a:t>
            </a:r>
            <a:r>
              <a:rPr lang="en" sz="160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and Vitamims are the preferred ingredients in energy drink among the respondent</a:t>
            </a:r>
            <a:endParaRPr sz="1600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6C8F1-4DE0-BC56-C815-253819D2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9935">
            <a:off x="-1900955" y="2886868"/>
            <a:ext cx="3148336" cy="3479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A7551F-8FAC-8919-D507-F4875A8A2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3429" y="910624"/>
            <a:ext cx="6590839" cy="397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903169"/>
      </p:ext>
    </p:extLst>
  </p:cSld>
  <p:clrMapOvr>
    <a:masterClrMapping/>
  </p:clrMapOvr>
</p:sld>
</file>

<file path=ppt/theme/theme1.xml><?xml version="1.0" encoding="utf-8"?>
<a:theme xmlns:a="http://schemas.openxmlformats.org/drawingml/2006/main" name="Energy Drink Pitch Deck by Slidesgo">
  <a:themeElements>
    <a:clrScheme name="Simple Light">
      <a:dk1>
        <a:srgbClr val="000000"/>
      </a:dk1>
      <a:lt1>
        <a:srgbClr val="0D46FA"/>
      </a:lt1>
      <a:dk2>
        <a:srgbClr val="00BCF5"/>
      </a:dk2>
      <a:lt2>
        <a:srgbClr val="00ECDF"/>
      </a:lt2>
      <a:accent1>
        <a:srgbClr val="35D99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2569</TotalTime>
  <Words>1001</Words>
  <Application>Microsoft Office PowerPoint</Application>
  <PresentationFormat>On-screen Show (16:9)</PresentationFormat>
  <Paragraphs>89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Fugaz One</vt:lpstr>
      <vt:lpstr>Raleway Medium</vt:lpstr>
      <vt:lpstr>Raleway</vt:lpstr>
      <vt:lpstr>Energy Drink Pitch Deck by Slidesgo</vt:lpstr>
      <vt:lpstr>CODEX ENERGY DRINK</vt:lpstr>
      <vt:lpstr>Overview Objective Data Primary Insights Secondary Insights recommendations</vt:lpstr>
      <vt:lpstr>Overview</vt:lpstr>
      <vt:lpstr>3)</vt:lpstr>
      <vt:lpstr>Data</vt:lpstr>
      <vt:lpstr>1. Who Prefers engery drirnk more? (Male, Female, Non-Binay)</vt:lpstr>
      <vt:lpstr>2. Which age group prefers energy drinks more?</vt:lpstr>
      <vt:lpstr>3. Which type of marketing reaches the most youth (15-30)?</vt:lpstr>
      <vt:lpstr>4. What are the preferred ingredients of energy drinks among respondents ?</vt:lpstr>
      <vt:lpstr>5. What Packaging preferences do respondents have for energy drinks?</vt:lpstr>
      <vt:lpstr>6. Who are the current market leader?</vt:lpstr>
      <vt:lpstr>7. What are the primary reasons consumers prefer those brands over ours?</vt:lpstr>
      <vt:lpstr>8. What do people think about our brand? (Rating)</vt:lpstr>
      <vt:lpstr>9. Which Cities do we need to focus more on? (15-30 age)</vt:lpstr>
      <vt:lpstr>10. Where Do Respondent Prefer to Purchase Energy Drink?</vt:lpstr>
      <vt:lpstr>11. What are the typical consumption situations for energy drink among respondents?</vt:lpstr>
      <vt:lpstr>12. What factor influence respondent’s purchase decisions, such as </vt:lpstr>
      <vt:lpstr>13. Which area Business should we Focus more on our product development? (Branding/Taste/Availability)</vt:lpstr>
      <vt:lpstr>RECOMMENDATIONS</vt:lpstr>
      <vt:lpstr>WHO</vt:lpstr>
      <vt:lpstr>WHERE</vt:lpstr>
      <vt:lpstr>HOW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akash mishra</cp:lastModifiedBy>
  <cp:revision>9</cp:revision>
  <dcterms:modified xsi:type="dcterms:W3CDTF">2024-09-01T14:50:54Z</dcterms:modified>
</cp:coreProperties>
</file>